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92" r:id="rId2"/>
    <p:sldId id="525" r:id="rId3"/>
    <p:sldId id="430" r:id="rId4"/>
    <p:sldId id="493" r:id="rId5"/>
    <p:sldId id="494" r:id="rId6"/>
    <p:sldId id="496" r:id="rId7"/>
    <p:sldId id="495" r:id="rId8"/>
    <p:sldId id="524" r:id="rId9"/>
    <p:sldId id="498" r:id="rId10"/>
    <p:sldId id="502" r:id="rId11"/>
    <p:sldId id="500" r:id="rId12"/>
    <p:sldId id="506" r:id="rId13"/>
    <p:sldId id="501" r:id="rId14"/>
    <p:sldId id="505" r:id="rId15"/>
    <p:sldId id="504" r:id="rId16"/>
    <p:sldId id="503" r:id="rId17"/>
    <p:sldId id="507" r:id="rId18"/>
    <p:sldId id="509" r:id="rId19"/>
    <p:sldId id="513" r:id="rId20"/>
    <p:sldId id="515" r:id="rId21"/>
    <p:sldId id="514" r:id="rId22"/>
    <p:sldId id="516" r:id="rId23"/>
    <p:sldId id="521" r:id="rId24"/>
    <p:sldId id="517" r:id="rId25"/>
    <p:sldId id="518" r:id="rId26"/>
    <p:sldId id="523" r:id="rId27"/>
    <p:sldId id="508" r:id="rId28"/>
    <p:sldId id="512" r:id="rId29"/>
    <p:sldId id="511" r:id="rId30"/>
    <p:sldId id="522" r:id="rId31"/>
    <p:sldId id="520" r:id="rId32"/>
    <p:sldId id="527" r:id="rId33"/>
    <p:sldId id="528" r:id="rId34"/>
    <p:sldId id="526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33" autoAdjust="0"/>
  </p:normalViewPr>
  <p:slideViewPr>
    <p:cSldViewPr snapToGrid="0" snapToObjects="1">
      <p:cViewPr varScale="1">
        <p:scale>
          <a:sx n="59" d="100"/>
          <a:sy n="59" d="100"/>
        </p:scale>
        <p:origin x="89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wigga\AppData\Local\Microsoft\Windows\INetCache\Content.Outlook\ICBBB3LQ\Post%20Covid%20Webinar%20Survey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428532441674756E-2"/>
                  <c:y val="5.8253366504827096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6.171435046643570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5.6443067773804124E-2"/>
                  <c:y val="9.32053864077233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1.65210364819038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F2B-4CCE-B44B-CBBCB821F5F0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2B-4CCE-B44B-CBBCB821F5F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0.11</c:v>
                </c:pt>
                <c:pt idx="1">
                  <c:v>0.49</c:v>
                </c:pt>
                <c:pt idx="2">
                  <c:v>0.39</c:v>
                </c:pt>
                <c:pt idx="3">
                  <c:v>0</c:v>
                </c:pt>
                <c:pt idx="4">
                  <c:v>0.5</c:v>
                </c:pt>
                <c:pt idx="5">
                  <c:v>0.5</c:v>
                </c:pt>
                <c:pt idx="6">
                  <c:v>0.15</c:v>
                </c:pt>
                <c:pt idx="7">
                  <c:v>0.16</c:v>
                </c:pt>
                <c:pt idx="8">
                  <c:v>0.49</c:v>
                </c:pt>
                <c:pt idx="9">
                  <c:v>0.2</c:v>
                </c:pt>
                <c:pt idx="10">
                  <c:v>0.54</c:v>
                </c:pt>
                <c:pt idx="11">
                  <c:v>0.45</c:v>
                </c:pt>
                <c:pt idx="12">
                  <c:v>0.01</c:v>
                </c:pt>
                <c:pt idx="13">
                  <c:v>0</c:v>
                </c:pt>
                <c:pt idx="14">
                  <c:v>0</c:v>
                </c:pt>
                <c:pt idx="15">
                  <c:v>0.04</c:v>
                </c:pt>
                <c:pt idx="16">
                  <c:v>0.41</c:v>
                </c:pt>
                <c:pt idx="17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D-42E4-A8DA-55C3962C8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ED-42E4-A8DA-55C3962C85C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ED-42E4-A8DA-55C3962C85C0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0.89</c:v>
                </c:pt>
                <c:pt idx="1">
                  <c:v>0.51</c:v>
                </c:pt>
                <c:pt idx="2">
                  <c:v>0.61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0.85</c:v>
                </c:pt>
                <c:pt idx="7">
                  <c:v>0.84</c:v>
                </c:pt>
                <c:pt idx="8">
                  <c:v>0.51</c:v>
                </c:pt>
                <c:pt idx="9">
                  <c:v>0.8</c:v>
                </c:pt>
                <c:pt idx="10">
                  <c:v>0.45999999999999996</c:v>
                </c:pt>
                <c:pt idx="11">
                  <c:v>0.55000000000000004</c:v>
                </c:pt>
                <c:pt idx="12">
                  <c:v>0.99</c:v>
                </c:pt>
                <c:pt idx="13">
                  <c:v>1</c:v>
                </c:pt>
                <c:pt idx="14">
                  <c:v>1</c:v>
                </c:pt>
                <c:pt idx="15">
                  <c:v>0.96</c:v>
                </c:pt>
                <c:pt idx="16">
                  <c:v>0.59000000000000008</c:v>
                </c:pt>
                <c:pt idx="17">
                  <c:v>0.44999999999999996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ED-42E4-A8DA-55C3962C85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7472928"/>
        <c:axId val="437473320"/>
      </c:barChart>
      <c:catAx>
        <c:axId val="437472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7473320"/>
        <c:crosses val="autoZero"/>
        <c:auto val="1"/>
        <c:lblAlgn val="ctr"/>
        <c:lblOffset val="100"/>
        <c:noMultiLvlLbl val="0"/>
      </c:catAx>
      <c:valAx>
        <c:axId val="4374733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7472928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3218609022110184E-2"/>
                  <c:y val="5.8253366504827096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6.007245121467776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C6-4282-B3BC-78D0217804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6.247374741033762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6.0210388550192437E-2"/>
                  <c:y val="9.32053864077233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6.019585321806320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2"/>
              <c:layout>
                <c:manualLayout>
                  <c:x val="6.3218609022110184E-2"/>
                  <c:y val="9.32053864077233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4"/>
              <c:layout>
                <c:manualLayout>
                  <c:x val="3.743886261322589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C6-4282-B3BC-78D021780403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0565489680507474E-2"/>
                  <c:y val="-2.54179429180134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934-416B-8484-F1AB464A2EF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0.14000000000000001</c:v>
                </c:pt>
                <c:pt idx="1">
                  <c:v>0.5</c:v>
                </c:pt>
                <c:pt idx="2">
                  <c:v>0.32</c:v>
                </c:pt>
                <c:pt idx="3">
                  <c:v>0.04</c:v>
                </c:pt>
                <c:pt idx="4">
                  <c:v>0.46</c:v>
                </c:pt>
                <c:pt idx="5">
                  <c:v>0.54</c:v>
                </c:pt>
                <c:pt idx="6">
                  <c:v>0.17</c:v>
                </c:pt>
                <c:pt idx="7">
                  <c:v>0.16</c:v>
                </c:pt>
                <c:pt idx="8">
                  <c:v>0.56000000000000005</c:v>
                </c:pt>
                <c:pt idx="9">
                  <c:v>0.11</c:v>
                </c:pt>
                <c:pt idx="10">
                  <c:v>0.64</c:v>
                </c:pt>
                <c:pt idx="11">
                  <c:v>0.23</c:v>
                </c:pt>
                <c:pt idx="12">
                  <c:v>0.14000000000000001</c:v>
                </c:pt>
                <c:pt idx="13">
                  <c:v>0</c:v>
                </c:pt>
                <c:pt idx="14">
                  <c:v>0.31</c:v>
                </c:pt>
                <c:pt idx="15">
                  <c:v>0.45</c:v>
                </c:pt>
                <c:pt idx="16">
                  <c:v>0.2</c:v>
                </c:pt>
                <c:pt idx="17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2-4DD6-8704-D4C0BF45D0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242-4DD6-8704-D4C0BF45D04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242-4DD6-8704-D4C0BF45D049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0.86</c:v>
                </c:pt>
                <c:pt idx="1">
                  <c:v>0.5</c:v>
                </c:pt>
                <c:pt idx="2">
                  <c:v>0.67999999999999994</c:v>
                </c:pt>
                <c:pt idx="3">
                  <c:v>0.96</c:v>
                </c:pt>
                <c:pt idx="4">
                  <c:v>0.54</c:v>
                </c:pt>
                <c:pt idx="5">
                  <c:v>0.45999999999999996</c:v>
                </c:pt>
                <c:pt idx="6">
                  <c:v>0.83</c:v>
                </c:pt>
                <c:pt idx="7">
                  <c:v>0.84</c:v>
                </c:pt>
                <c:pt idx="8">
                  <c:v>0.43999999999999995</c:v>
                </c:pt>
                <c:pt idx="9">
                  <c:v>0.89</c:v>
                </c:pt>
                <c:pt idx="10">
                  <c:v>0.36</c:v>
                </c:pt>
                <c:pt idx="11">
                  <c:v>0.77</c:v>
                </c:pt>
                <c:pt idx="12">
                  <c:v>0.86</c:v>
                </c:pt>
                <c:pt idx="13">
                  <c:v>1</c:v>
                </c:pt>
                <c:pt idx="14">
                  <c:v>0.69</c:v>
                </c:pt>
                <c:pt idx="15">
                  <c:v>0.55000000000000004</c:v>
                </c:pt>
                <c:pt idx="16">
                  <c:v>0.8</c:v>
                </c:pt>
                <c:pt idx="17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42-4DD6-8704-D4C0BF45D0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7470576"/>
        <c:axId val="437471360"/>
      </c:barChart>
      <c:catAx>
        <c:axId val="4374705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7471360"/>
        <c:crosses val="autoZero"/>
        <c:auto val="1"/>
        <c:lblAlgn val="ctr"/>
        <c:lblOffset val="100"/>
        <c:noMultiLvlLbl val="0"/>
      </c:catAx>
      <c:valAx>
        <c:axId val="437471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7470576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7934163144403094E-2"/>
          <c:w val="0.30080752516526171"/>
          <c:h val="0.921589479105305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6.9263527351342113E-2"/>
                  <c:y val="2.001570432161073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5"/>
              <c:layout>
                <c:manualLayout>
                  <c:x val="5.8706426633949177E-2"/>
                  <c:y val="9.320538640772335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71-45E9-9ED8-38F3FA9E32E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0.47</c:v>
                </c:pt>
                <c:pt idx="3">
                  <c:v>0.53</c:v>
                </c:pt>
                <c:pt idx="4">
                  <c:v>0.56000000000000005</c:v>
                </c:pt>
                <c:pt idx="5">
                  <c:v>0.44</c:v>
                </c:pt>
                <c:pt idx="6">
                  <c:v>0.2</c:v>
                </c:pt>
                <c:pt idx="7">
                  <c:v>0.06</c:v>
                </c:pt>
                <c:pt idx="8">
                  <c:v>0.4</c:v>
                </c:pt>
                <c:pt idx="9">
                  <c:v>0.35</c:v>
                </c:pt>
                <c:pt idx="10">
                  <c:v>0.66</c:v>
                </c:pt>
                <c:pt idx="11">
                  <c:v>0.32</c:v>
                </c:pt>
                <c:pt idx="12">
                  <c:v>0.02</c:v>
                </c:pt>
                <c:pt idx="13">
                  <c:v>0</c:v>
                </c:pt>
                <c:pt idx="14">
                  <c:v>0</c:v>
                </c:pt>
                <c:pt idx="15">
                  <c:v>0.17</c:v>
                </c:pt>
                <c:pt idx="16">
                  <c:v>0.36</c:v>
                </c:pt>
                <c:pt idx="17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53-4F8D-B3CC-784EFB8BDB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F53-4F8D-B3CC-784EFB8BDBC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F53-4F8D-B3CC-784EFB8BDBC5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0.53</c:v>
                </c:pt>
                <c:pt idx="3">
                  <c:v>0.47</c:v>
                </c:pt>
                <c:pt idx="4">
                  <c:v>0.43999999999999995</c:v>
                </c:pt>
                <c:pt idx="5">
                  <c:v>0.56000000000000005</c:v>
                </c:pt>
                <c:pt idx="6">
                  <c:v>0.8</c:v>
                </c:pt>
                <c:pt idx="7">
                  <c:v>0.94</c:v>
                </c:pt>
                <c:pt idx="8">
                  <c:v>0.6</c:v>
                </c:pt>
                <c:pt idx="9">
                  <c:v>0.65</c:v>
                </c:pt>
                <c:pt idx="10">
                  <c:v>0.33999999999999997</c:v>
                </c:pt>
                <c:pt idx="11">
                  <c:v>0.67999999999999994</c:v>
                </c:pt>
                <c:pt idx="12">
                  <c:v>0.98</c:v>
                </c:pt>
                <c:pt idx="13">
                  <c:v>1</c:v>
                </c:pt>
                <c:pt idx="14">
                  <c:v>1</c:v>
                </c:pt>
                <c:pt idx="15">
                  <c:v>0.83</c:v>
                </c:pt>
                <c:pt idx="16">
                  <c:v>0.64</c:v>
                </c:pt>
                <c:pt idx="17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F53-4F8D-B3CC-784EFB8BDB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972832"/>
        <c:axId val="432973616"/>
      </c:barChart>
      <c:catAx>
        <c:axId val="4329728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2973616"/>
        <c:crosses val="autoZero"/>
        <c:auto val="1"/>
        <c:lblAlgn val="ctr"/>
        <c:lblOffset val="100"/>
        <c:noMultiLvlLbl val="0"/>
      </c:catAx>
      <c:valAx>
        <c:axId val="4329736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972832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9552501619651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387-4750-B098-95EB2475B22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48144816997064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7.45493453761032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387-4750-B098-95EB2475B22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8.6610704649170478E-2"/>
                  <c:y val="2.54199444884456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387-4750-B098-95EB2475B22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5"/>
              <c:layout>
                <c:manualLayout>
                  <c:x val="7.00083889631146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387-4750-B098-95EB2475B221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387-4750-B098-95EB2475B22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</c:v>
                </c:pt>
                <c:pt idx="1">
                  <c:v>0.13</c:v>
                </c:pt>
                <c:pt idx="2">
                  <c:v>0.3</c:v>
                </c:pt>
                <c:pt idx="3">
                  <c:v>0.56999999999999995</c:v>
                </c:pt>
                <c:pt idx="4">
                  <c:v>0.47</c:v>
                </c:pt>
                <c:pt idx="5">
                  <c:v>0.53</c:v>
                </c:pt>
                <c:pt idx="6">
                  <c:v>0.24</c:v>
                </c:pt>
                <c:pt idx="7">
                  <c:v>0.03</c:v>
                </c:pt>
                <c:pt idx="8">
                  <c:v>0.47</c:v>
                </c:pt>
                <c:pt idx="9">
                  <c:v>0.26</c:v>
                </c:pt>
                <c:pt idx="10">
                  <c:v>0.57999999999999996</c:v>
                </c:pt>
                <c:pt idx="11">
                  <c:v>0.36</c:v>
                </c:pt>
                <c:pt idx="12">
                  <c:v>0.06</c:v>
                </c:pt>
                <c:pt idx="13">
                  <c:v>0</c:v>
                </c:pt>
                <c:pt idx="14">
                  <c:v>0.05</c:v>
                </c:pt>
                <c:pt idx="15">
                  <c:v>0.17</c:v>
                </c:pt>
                <c:pt idx="16">
                  <c:v>0.4</c:v>
                </c:pt>
                <c:pt idx="17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D3-43A0-8CFC-E921596D0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4D3-43A0-8CFC-E921596D027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4D3-43A0-8CFC-E921596D027D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1</c:v>
                </c:pt>
                <c:pt idx="1">
                  <c:v>0.87</c:v>
                </c:pt>
                <c:pt idx="2">
                  <c:v>0.7</c:v>
                </c:pt>
                <c:pt idx="3">
                  <c:v>0.43000000000000005</c:v>
                </c:pt>
                <c:pt idx="4">
                  <c:v>0.53</c:v>
                </c:pt>
                <c:pt idx="5">
                  <c:v>0.47</c:v>
                </c:pt>
                <c:pt idx="6">
                  <c:v>0.76</c:v>
                </c:pt>
                <c:pt idx="7">
                  <c:v>0.97</c:v>
                </c:pt>
                <c:pt idx="8">
                  <c:v>0.53</c:v>
                </c:pt>
                <c:pt idx="9">
                  <c:v>0.74</c:v>
                </c:pt>
                <c:pt idx="10">
                  <c:v>0.42000000000000004</c:v>
                </c:pt>
                <c:pt idx="11">
                  <c:v>0.64</c:v>
                </c:pt>
                <c:pt idx="12">
                  <c:v>0.94</c:v>
                </c:pt>
                <c:pt idx="13">
                  <c:v>1</c:v>
                </c:pt>
                <c:pt idx="14">
                  <c:v>0.95</c:v>
                </c:pt>
                <c:pt idx="15">
                  <c:v>0.83</c:v>
                </c:pt>
                <c:pt idx="16">
                  <c:v>0.6</c:v>
                </c:pt>
                <c:pt idx="17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4D3-43A0-8CFC-E921596D0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972440"/>
        <c:axId val="444262048"/>
      </c:barChart>
      <c:catAx>
        <c:axId val="432972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44262048"/>
        <c:crosses val="autoZero"/>
        <c:auto val="1"/>
        <c:lblAlgn val="ctr"/>
        <c:lblOffset val="100"/>
        <c:noMultiLvlLbl val="0"/>
      </c:catAx>
      <c:valAx>
        <c:axId val="444262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972440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737106270482958E-2"/>
                  <c:y val="5.8253366504827096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7.83166661524916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22B-4939-8A10-36AA76AA7EC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8.0565489680507474E-2"/>
                  <c:y val="2.001570432627100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5.869189130181994E-2"/>
                  <c:y val="2.001570432627100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5.325538044600331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4"/>
              <c:layout>
                <c:manualLayout>
                  <c:x val="3.743886261322589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22B-4939-8A10-36AA76AA7EC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7.359624288360623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22B-4939-8A10-36AA76AA7EC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8.2083986928879971E-2"/>
                  <c:y val="5.08398889768912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22B-4939-8A10-36AA76AA7EC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7F-4AAA-BA32-2C47BDFB68E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0.18</c:v>
                </c:pt>
                <c:pt idx="1">
                  <c:v>0.56999999999999995</c:v>
                </c:pt>
                <c:pt idx="2">
                  <c:v>0.24</c:v>
                </c:pt>
                <c:pt idx="3">
                  <c:v>0</c:v>
                </c:pt>
                <c:pt idx="4">
                  <c:v>0.56000000000000005</c:v>
                </c:pt>
                <c:pt idx="5">
                  <c:v>0.44</c:v>
                </c:pt>
                <c:pt idx="6">
                  <c:v>0.2</c:v>
                </c:pt>
                <c:pt idx="7">
                  <c:v>0.12</c:v>
                </c:pt>
                <c:pt idx="8">
                  <c:v>0.59</c:v>
                </c:pt>
                <c:pt idx="9">
                  <c:v>0.08</c:v>
                </c:pt>
                <c:pt idx="10">
                  <c:v>0.44</c:v>
                </c:pt>
                <c:pt idx="11">
                  <c:v>0.28999999999999998</c:v>
                </c:pt>
                <c:pt idx="12">
                  <c:v>0.27</c:v>
                </c:pt>
                <c:pt idx="13">
                  <c:v>0.06</c:v>
                </c:pt>
                <c:pt idx="14">
                  <c:v>0.31</c:v>
                </c:pt>
                <c:pt idx="15">
                  <c:v>0.33</c:v>
                </c:pt>
                <c:pt idx="16">
                  <c:v>0.24</c:v>
                </c:pt>
                <c:pt idx="17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DB-4DB5-8AB9-7C42EB28F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DB-4DB5-8AB9-7C42EB28FDA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4DB-4DB5-8AB9-7C42EB28FDAE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0.82000000000000006</c:v>
                </c:pt>
                <c:pt idx="1">
                  <c:v>0.43000000000000005</c:v>
                </c:pt>
                <c:pt idx="2">
                  <c:v>0.76</c:v>
                </c:pt>
                <c:pt idx="3">
                  <c:v>1</c:v>
                </c:pt>
                <c:pt idx="4">
                  <c:v>0.43999999999999995</c:v>
                </c:pt>
                <c:pt idx="5">
                  <c:v>0.56000000000000005</c:v>
                </c:pt>
                <c:pt idx="6">
                  <c:v>0.8</c:v>
                </c:pt>
                <c:pt idx="7">
                  <c:v>0.88</c:v>
                </c:pt>
                <c:pt idx="8">
                  <c:v>0.41000000000000003</c:v>
                </c:pt>
                <c:pt idx="9">
                  <c:v>0.92</c:v>
                </c:pt>
                <c:pt idx="10">
                  <c:v>0.56000000000000005</c:v>
                </c:pt>
                <c:pt idx="11">
                  <c:v>0.71</c:v>
                </c:pt>
                <c:pt idx="12">
                  <c:v>0.73</c:v>
                </c:pt>
                <c:pt idx="13">
                  <c:v>0.94</c:v>
                </c:pt>
                <c:pt idx="14">
                  <c:v>0.69</c:v>
                </c:pt>
                <c:pt idx="15">
                  <c:v>0.66999999999999993</c:v>
                </c:pt>
                <c:pt idx="16">
                  <c:v>0.76</c:v>
                </c:pt>
                <c:pt idx="17">
                  <c:v>0.92999999999999994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DB-4DB5-8AB9-7C42EB28FD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990096"/>
        <c:axId val="432989704"/>
      </c:barChart>
      <c:catAx>
        <c:axId val="4329900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2989704"/>
        <c:crosses val="autoZero"/>
        <c:auto val="1"/>
        <c:lblAlgn val="ctr"/>
        <c:lblOffset val="100"/>
        <c:noMultiLvlLbl val="0"/>
      </c:catAx>
      <c:valAx>
        <c:axId val="432989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990096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4.0476222899111673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rgbClr val="F6D5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0.08</c:v>
                </c:pt>
                <c:pt idx="1">
                  <c:v>0.57999999999999996</c:v>
                </c:pt>
                <c:pt idx="2">
                  <c:v>0.24</c:v>
                </c:pt>
                <c:pt idx="3">
                  <c:v>0.09</c:v>
                </c:pt>
                <c:pt idx="4">
                  <c:v>0.56999999999999995</c:v>
                </c:pt>
                <c:pt idx="5">
                  <c:v>0.43</c:v>
                </c:pt>
                <c:pt idx="6">
                  <c:v>0.03</c:v>
                </c:pt>
                <c:pt idx="7">
                  <c:v>0.02</c:v>
                </c:pt>
                <c:pt idx="8">
                  <c:v>0.93</c:v>
                </c:pt>
                <c:pt idx="9">
                  <c:v>0.02</c:v>
                </c:pt>
                <c:pt idx="10">
                  <c:v>0.61</c:v>
                </c:pt>
                <c:pt idx="11">
                  <c:v>0.18</c:v>
                </c:pt>
                <c:pt idx="12">
                  <c:v>0.21</c:v>
                </c:pt>
                <c:pt idx="13">
                  <c:v>0.04</c:v>
                </c:pt>
                <c:pt idx="14">
                  <c:v>0.3</c:v>
                </c:pt>
                <c:pt idx="15">
                  <c:v>0.37</c:v>
                </c:pt>
                <c:pt idx="16">
                  <c:v>0.27</c:v>
                </c:pt>
                <c:pt idx="17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E3-45EB-A264-040C5C63D6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AE3-45EB-A264-040C5C63D6E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AE3-45EB-A264-040C5C63D6EA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0.92</c:v>
                </c:pt>
                <c:pt idx="1">
                  <c:v>0.42000000000000004</c:v>
                </c:pt>
                <c:pt idx="2">
                  <c:v>0.76</c:v>
                </c:pt>
                <c:pt idx="3">
                  <c:v>0.91</c:v>
                </c:pt>
                <c:pt idx="4">
                  <c:v>0.43000000000000005</c:v>
                </c:pt>
                <c:pt idx="5">
                  <c:v>0.57000000000000006</c:v>
                </c:pt>
                <c:pt idx="6">
                  <c:v>0.97</c:v>
                </c:pt>
                <c:pt idx="7">
                  <c:v>0.98</c:v>
                </c:pt>
                <c:pt idx="8">
                  <c:v>6.9999999999999951E-2</c:v>
                </c:pt>
                <c:pt idx="9">
                  <c:v>0.98</c:v>
                </c:pt>
                <c:pt idx="10">
                  <c:v>0.5</c:v>
                </c:pt>
                <c:pt idx="11">
                  <c:v>0.82000000000000006</c:v>
                </c:pt>
                <c:pt idx="12">
                  <c:v>0.79</c:v>
                </c:pt>
                <c:pt idx="13">
                  <c:v>0.96</c:v>
                </c:pt>
                <c:pt idx="14">
                  <c:v>0.7</c:v>
                </c:pt>
                <c:pt idx="15">
                  <c:v>0.63</c:v>
                </c:pt>
                <c:pt idx="16">
                  <c:v>0.73</c:v>
                </c:pt>
                <c:pt idx="17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E3-45EB-A264-040C5C63D6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990880"/>
        <c:axId val="432991272"/>
      </c:barChart>
      <c:catAx>
        <c:axId val="4329908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2991272"/>
        <c:crosses val="autoZero"/>
        <c:auto val="1"/>
        <c:lblAlgn val="ctr"/>
        <c:lblOffset val="100"/>
        <c:noMultiLvlLbl val="0"/>
      </c:catAx>
      <c:valAx>
        <c:axId val="432991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990880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413147355415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7.3596242883606231E-4"/>
                  <c:y val="7.6259833465336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layout>
                <c:manualLayout>
                  <c:x val="2.239924345079325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layout>
                <c:manualLayout>
                  <c:x val="1.1278527814099628E-2"/>
                  <c:y val="2.001570432161073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3"/>
              <c:layout>
                <c:manualLayout>
                  <c:x val="8.13248866244093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043-40F3-9AE6-547405F9D370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t" anchorCtr="0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043-40F3-9AE6-547405F9D37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5"/>
              <c:layout>
                <c:manualLayout>
                  <c:x val="7.453481004397383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043-40F3-9AE6-547405F9D3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0.36</c:v>
                </c:pt>
                <c:pt idx="3">
                  <c:v>0.64</c:v>
                </c:pt>
                <c:pt idx="4">
                  <c:v>0.45</c:v>
                </c:pt>
                <c:pt idx="5">
                  <c:v>0.55000000000000004</c:v>
                </c:pt>
                <c:pt idx="6">
                  <c:v>0.33</c:v>
                </c:pt>
                <c:pt idx="7">
                  <c:v>0.04</c:v>
                </c:pt>
                <c:pt idx="8">
                  <c:v>0.32</c:v>
                </c:pt>
                <c:pt idx="9">
                  <c:v>0.31</c:v>
                </c:pt>
                <c:pt idx="10">
                  <c:v>0.41</c:v>
                </c:pt>
                <c:pt idx="11">
                  <c:v>0.11</c:v>
                </c:pt>
                <c:pt idx="12">
                  <c:v>0.48</c:v>
                </c:pt>
                <c:pt idx="13">
                  <c:v>0.22</c:v>
                </c:pt>
                <c:pt idx="14">
                  <c:v>0.56999999999999995</c:v>
                </c:pt>
                <c:pt idx="15">
                  <c:v>0.19</c:v>
                </c:pt>
                <c:pt idx="16">
                  <c:v>0.02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5-44E3-AB10-4AFF212901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095-44E3-AB10-4AFF2129016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095-44E3-AB10-4AFF21290162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0.64</c:v>
                </c:pt>
                <c:pt idx="3">
                  <c:v>0.36</c:v>
                </c:pt>
                <c:pt idx="4">
                  <c:v>0.55000000000000004</c:v>
                </c:pt>
                <c:pt idx="5">
                  <c:v>0.44999999999999996</c:v>
                </c:pt>
                <c:pt idx="6">
                  <c:v>0.66999999999999993</c:v>
                </c:pt>
                <c:pt idx="7">
                  <c:v>0.96</c:v>
                </c:pt>
                <c:pt idx="8">
                  <c:v>0.67999999999999994</c:v>
                </c:pt>
                <c:pt idx="9">
                  <c:v>0.69</c:v>
                </c:pt>
                <c:pt idx="10">
                  <c:v>0.59000000000000008</c:v>
                </c:pt>
                <c:pt idx="11">
                  <c:v>0.89</c:v>
                </c:pt>
                <c:pt idx="12">
                  <c:v>0.52</c:v>
                </c:pt>
                <c:pt idx="13">
                  <c:v>0.78</c:v>
                </c:pt>
                <c:pt idx="14">
                  <c:v>0.43000000000000005</c:v>
                </c:pt>
                <c:pt idx="15">
                  <c:v>0.81</c:v>
                </c:pt>
                <c:pt idx="16">
                  <c:v>0.98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95-44E3-AB10-4AFF2129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847448"/>
        <c:axId val="432848624"/>
      </c:barChart>
      <c:catAx>
        <c:axId val="4328474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2848624"/>
        <c:crosses val="autoZero"/>
        <c:auto val="1"/>
        <c:lblAlgn val="ctr"/>
        <c:lblOffset val="100"/>
        <c:noMultiLvlLbl val="0"/>
      </c:catAx>
      <c:valAx>
        <c:axId val="432848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847448"/>
        <c:crosses val="autoZero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5145730953698822"/>
          <c:y val="3.5392168695558536E-2"/>
          <c:w val="0.30080752516526171"/>
          <c:h val="0.921589479105305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Ambitious Socials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t" anchorCtr="0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0.15</c:v>
                </c:pt>
                <c:pt idx="1">
                  <c:v>0.56000000000000005</c:v>
                </c:pt>
                <c:pt idx="2">
                  <c:v>0.28999999999999998</c:v>
                </c:pt>
                <c:pt idx="3">
                  <c:v>0</c:v>
                </c:pt>
                <c:pt idx="4">
                  <c:v>0.43</c:v>
                </c:pt>
                <c:pt idx="5">
                  <c:v>0.56999999999999995</c:v>
                </c:pt>
                <c:pt idx="6">
                  <c:v>0.13</c:v>
                </c:pt>
                <c:pt idx="7">
                  <c:v>0.16</c:v>
                </c:pt>
                <c:pt idx="8">
                  <c:v>0.56999999999999995</c:v>
                </c:pt>
                <c:pt idx="9">
                  <c:v>0.15</c:v>
                </c:pt>
                <c:pt idx="10">
                  <c:v>0.34</c:v>
                </c:pt>
                <c:pt idx="11">
                  <c:v>0.23</c:v>
                </c:pt>
                <c:pt idx="12">
                  <c:v>0.43</c:v>
                </c:pt>
                <c:pt idx="13">
                  <c:v>0.23</c:v>
                </c:pt>
                <c:pt idx="14">
                  <c:v>0.47</c:v>
                </c:pt>
                <c:pt idx="15">
                  <c:v>0.3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EC-40C9-A433-84BA2E7328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7EC-40C9-A433-84BA2E7328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7EC-40C9-A433-84BA2E732806}"/>
              </c:ext>
            </c:extLst>
          </c:dPt>
          <c:dLbls>
            <c:delete val="1"/>
          </c:dLbls>
          <c:cat>
            <c:strRef>
              <c:f>Sheet1!$A$2:$A$19</c:f>
              <c:strCache>
                <c:ptCount val="18"/>
                <c:pt idx="0">
                  <c:v> LSM 1-4</c:v>
                </c:pt>
                <c:pt idx="1">
                  <c:v>LSM 5-6</c:v>
                </c:pt>
                <c:pt idx="2">
                  <c:v>LSM 7-8</c:v>
                </c:pt>
                <c:pt idx="3">
                  <c:v>LSM 7-10</c:v>
                </c:pt>
                <c:pt idx="4">
                  <c:v>Men</c:v>
                </c:pt>
                <c:pt idx="5">
                  <c:v>Women</c:v>
                </c:pt>
                <c:pt idx="6">
                  <c:v>North</c:v>
                </c:pt>
                <c:pt idx="7">
                  <c:v>Kavango &amp; Zambezi</c:v>
                </c:pt>
                <c:pt idx="8">
                  <c:v>Central</c:v>
                </c:pt>
                <c:pt idx="9">
                  <c:v>Coastal</c:v>
                </c:pt>
                <c:pt idx="10">
                  <c:v>Working</c:v>
                </c:pt>
                <c:pt idx="11">
                  <c:v>Not Working</c:v>
                </c:pt>
                <c:pt idx="12">
                  <c:v>Student</c:v>
                </c:pt>
                <c:pt idx="13">
                  <c:v>15-17 years</c:v>
                </c:pt>
                <c:pt idx="14">
                  <c:v>18-24 years</c:v>
                </c:pt>
                <c:pt idx="15">
                  <c:v>25-29 years</c:v>
                </c:pt>
                <c:pt idx="16">
                  <c:v>30-39 years</c:v>
                </c:pt>
                <c:pt idx="17">
                  <c:v>40+ years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0.85</c:v>
                </c:pt>
                <c:pt idx="1">
                  <c:v>0.43999999999999995</c:v>
                </c:pt>
                <c:pt idx="2">
                  <c:v>0.71</c:v>
                </c:pt>
                <c:pt idx="3">
                  <c:v>1</c:v>
                </c:pt>
                <c:pt idx="4">
                  <c:v>0.57000000000000006</c:v>
                </c:pt>
                <c:pt idx="5">
                  <c:v>0.43000000000000005</c:v>
                </c:pt>
                <c:pt idx="6">
                  <c:v>0.87</c:v>
                </c:pt>
                <c:pt idx="7">
                  <c:v>0.84</c:v>
                </c:pt>
                <c:pt idx="8">
                  <c:v>0.43000000000000005</c:v>
                </c:pt>
                <c:pt idx="9">
                  <c:v>0.85</c:v>
                </c:pt>
                <c:pt idx="10">
                  <c:v>0.65999999999999992</c:v>
                </c:pt>
                <c:pt idx="11">
                  <c:v>0.77</c:v>
                </c:pt>
                <c:pt idx="12">
                  <c:v>0.57000000000000006</c:v>
                </c:pt>
                <c:pt idx="13">
                  <c:v>0.77</c:v>
                </c:pt>
                <c:pt idx="14">
                  <c:v>0.53</c:v>
                </c:pt>
                <c:pt idx="15">
                  <c:v>0.7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EC-40C9-A433-84BA2E7328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32849800"/>
        <c:axId val="432849016"/>
      </c:barChart>
      <c:catAx>
        <c:axId val="4328498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32849016"/>
        <c:crosses val="autoZero"/>
        <c:auto val="1"/>
        <c:lblAlgn val="ctr"/>
        <c:lblOffset val="100"/>
        <c:noMultiLvlLbl val="0"/>
      </c:catAx>
      <c:valAx>
        <c:axId val="432849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32849800"/>
        <c:crosses val="autoZero"/>
        <c:crossBetween val="between"/>
        <c:majorUnit val="0.1"/>
        <c:minorUnit val="2.0000000000000011E-2"/>
      </c:valAx>
      <c:spPr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700">
          <a:solidFill>
            <a:schemeClr val="bg1"/>
          </a:solidFill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Impact vs Likelihood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65999464475032E-2"/>
          <c:y val="9.528582559025639E-2"/>
          <c:w val="0.9310245738976981"/>
          <c:h val="0.8006221666317117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Simple Pleasures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Newer is better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Spirtuality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Extravagence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Anti-materlialism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Back to basics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Altruism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Me-Me-Me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Us vs them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Togetherness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Lock out the World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Local is lekker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Bigger is better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Healthy Me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Carpe Diem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One Earth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Stuff the planet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Digital Me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Technosaurus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Back to nature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Bright City Lights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Amandla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Big Brother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Graph!$B$2:$B$24</c:f>
              <c:numCache>
                <c:formatCode>General</c:formatCode>
                <c:ptCount val="23"/>
                <c:pt idx="0">
                  <c:v>3.44</c:v>
                </c:pt>
                <c:pt idx="1">
                  <c:v>3.28</c:v>
                </c:pt>
                <c:pt idx="2">
                  <c:v>3.28</c:v>
                </c:pt>
                <c:pt idx="3">
                  <c:v>2.88</c:v>
                </c:pt>
                <c:pt idx="4">
                  <c:v>3.16</c:v>
                </c:pt>
                <c:pt idx="5">
                  <c:v>4.04</c:v>
                </c:pt>
                <c:pt idx="6">
                  <c:v>3.36</c:v>
                </c:pt>
                <c:pt idx="7">
                  <c:v>3.48</c:v>
                </c:pt>
                <c:pt idx="8">
                  <c:v>3</c:v>
                </c:pt>
                <c:pt idx="9">
                  <c:v>3.44</c:v>
                </c:pt>
                <c:pt idx="10">
                  <c:v>2.92</c:v>
                </c:pt>
                <c:pt idx="11">
                  <c:v>3.52</c:v>
                </c:pt>
                <c:pt idx="12">
                  <c:v>2.72</c:v>
                </c:pt>
                <c:pt idx="13">
                  <c:v>3.72</c:v>
                </c:pt>
                <c:pt idx="14">
                  <c:v>2.8</c:v>
                </c:pt>
                <c:pt idx="15">
                  <c:v>3.4</c:v>
                </c:pt>
                <c:pt idx="16">
                  <c:v>2.76</c:v>
                </c:pt>
                <c:pt idx="17">
                  <c:v>4</c:v>
                </c:pt>
                <c:pt idx="18">
                  <c:v>2.64</c:v>
                </c:pt>
                <c:pt idx="19">
                  <c:v>3.27</c:v>
                </c:pt>
                <c:pt idx="20">
                  <c:v>3.41</c:v>
                </c:pt>
                <c:pt idx="21">
                  <c:v>3.55</c:v>
                </c:pt>
                <c:pt idx="22">
                  <c:v>3.05</c:v>
                </c:pt>
              </c:numCache>
            </c:numRef>
          </c:xVal>
          <c:yVal>
            <c:numRef>
              <c:f>Graph!$C$2:$C$24</c:f>
              <c:numCache>
                <c:formatCode>General</c:formatCode>
                <c:ptCount val="23"/>
                <c:pt idx="0">
                  <c:v>3.28</c:v>
                </c:pt>
                <c:pt idx="1">
                  <c:v>3.32</c:v>
                </c:pt>
                <c:pt idx="2">
                  <c:v>2.84</c:v>
                </c:pt>
                <c:pt idx="3">
                  <c:v>3.28</c:v>
                </c:pt>
                <c:pt idx="4">
                  <c:v>2.88</c:v>
                </c:pt>
                <c:pt idx="5">
                  <c:v>3.8</c:v>
                </c:pt>
                <c:pt idx="6">
                  <c:v>3.28</c:v>
                </c:pt>
                <c:pt idx="7">
                  <c:v>3.28</c:v>
                </c:pt>
                <c:pt idx="8">
                  <c:v>3.32</c:v>
                </c:pt>
                <c:pt idx="9">
                  <c:v>3.32</c:v>
                </c:pt>
                <c:pt idx="10">
                  <c:v>3.76</c:v>
                </c:pt>
                <c:pt idx="11">
                  <c:v>3.8</c:v>
                </c:pt>
                <c:pt idx="12">
                  <c:v>3.2</c:v>
                </c:pt>
                <c:pt idx="13">
                  <c:v>3.8</c:v>
                </c:pt>
                <c:pt idx="14">
                  <c:v>2.96</c:v>
                </c:pt>
                <c:pt idx="15">
                  <c:v>3.64</c:v>
                </c:pt>
                <c:pt idx="16">
                  <c:v>2.84</c:v>
                </c:pt>
                <c:pt idx="17">
                  <c:v>4.32</c:v>
                </c:pt>
                <c:pt idx="18">
                  <c:v>3</c:v>
                </c:pt>
                <c:pt idx="19">
                  <c:v>3.09</c:v>
                </c:pt>
                <c:pt idx="20">
                  <c:v>3.41</c:v>
                </c:pt>
                <c:pt idx="21">
                  <c:v>3.45</c:v>
                </c:pt>
                <c:pt idx="22">
                  <c:v>3.77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020840"/>
        <c:axId val="432022800"/>
      </c:scatterChart>
      <c:valAx>
        <c:axId val="432020840"/>
        <c:scaling>
          <c:orientation val="minMax"/>
          <c:max val="4.5"/>
          <c:min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Likelihood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022800"/>
        <c:crosses val="autoZero"/>
        <c:crossBetween val="midCat"/>
      </c:valAx>
      <c:valAx>
        <c:axId val="432022800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IMPACT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020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536CF-A721-42E7-888D-DD1A022CCFD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722D6-BEFA-4597-B544-BBC3C643CF77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algn="ctr"/>
          <a:endParaRPr lang="en-US" sz="1600" b="1" dirty="0" smtClean="0"/>
        </a:p>
        <a:p>
          <a:pPr algn="ctr"/>
          <a:endParaRPr lang="en-US" sz="1600" b="1" dirty="0" smtClean="0"/>
        </a:p>
        <a:p>
          <a:pPr algn="ctr"/>
          <a:r>
            <a:rPr lang="en-US" sz="1600" b="1" dirty="0" smtClean="0"/>
            <a:t>Self</a:t>
          </a:r>
        </a:p>
        <a:p>
          <a:pPr algn="ctr"/>
          <a:r>
            <a:rPr lang="en-US" sz="1400" b="0" dirty="0" smtClean="0"/>
            <a:t>Altruism</a:t>
          </a:r>
        </a:p>
        <a:p>
          <a:pPr algn="ctr"/>
          <a:r>
            <a:rPr lang="en-US" sz="1400" b="0" dirty="0" smtClean="0"/>
            <a:t>Self-Worth</a:t>
          </a:r>
        </a:p>
        <a:p>
          <a:pPr algn="ctr"/>
          <a:r>
            <a:rPr lang="en-US" sz="1400" dirty="0" smtClean="0"/>
            <a:t>    </a:t>
          </a:r>
          <a:endParaRPr lang="en-US" sz="1000" dirty="0"/>
        </a:p>
      </dgm:t>
    </dgm:pt>
    <dgm:pt modelId="{60770F3B-4B10-4FC0-9BA7-0C0E320EE3B1}" type="parTrans" cxnId="{F08F5549-17CF-4954-BF0C-5CF6A5B95C45}">
      <dgm:prSet/>
      <dgm:spPr/>
      <dgm:t>
        <a:bodyPr/>
        <a:lstStyle/>
        <a:p>
          <a:endParaRPr lang="en-US"/>
        </a:p>
      </dgm:t>
    </dgm:pt>
    <dgm:pt modelId="{F6D60DED-BFA8-4BCF-A18B-DF087ABE4EE3}" type="sibTrans" cxnId="{F08F5549-17CF-4954-BF0C-5CF6A5B95C45}">
      <dgm:prSet/>
      <dgm:spPr/>
      <dgm:t>
        <a:bodyPr/>
        <a:lstStyle/>
        <a:p>
          <a:endParaRPr lang="en-US"/>
        </a:p>
      </dgm:t>
    </dgm:pt>
    <dgm:pt modelId="{933E2079-956A-4BD2-AF1C-B243A5234FF3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1600" b="1" dirty="0" smtClean="0"/>
            <a:t>Esteem</a:t>
          </a:r>
        </a:p>
        <a:p>
          <a:r>
            <a:rPr lang="en-US" sz="1400" dirty="0" smtClean="0"/>
            <a:t>Status, self-esteem, confidence, achievement, respect </a:t>
          </a:r>
          <a:endParaRPr lang="en-US" sz="1400" dirty="0"/>
        </a:p>
      </dgm:t>
    </dgm:pt>
    <dgm:pt modelId="{35AA7772-9349-436B-8FF2-21A26707382C}" type="parTrans" cxnId="{5B5DBD2C-2B5B-4620-924E-545CCC993F84}">
      <dgm:prSet/>
      <dgm:spPr/>
      <dgm:t>
        <a:bodyPr/>
        <a:lstStyle/>
        <a:p>
          <a:endParaRPr lang="en-US"/>
        </a:p>
      </dgm:t>
    </dgm:pt>
    <dgm:pt modelId="{5C6A1111-DBBC-4CAA-BA72-70AB2E3D34D5}" type="sibTrans" cxnId="{5B5DBD2C-2B5B-4620-924E-545CCC993F84}">
      <dgm:prSet/>
      <dgm:spPr/>
      <dgm:t>
        <a:bodyPr/>
        <a:lstStyle/>
        <a:p>
          <a:endParaRPr lang="en-US"/>
        </a:p>
      </dgm:t>
    </dgm:pt>
    <dgm:pt modelId="{49F31976-D315-4175-8553-D4244DDB6935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1600" b="1" dirty="0" smtClean="0"/>
            <a:t>Love &amp; Belonging</a:t>
          </a:r>
        </a:p>
        <a:p>
          <a:r>
            <a:rPr lang="en-US" sz="1400" dirty="0" smtClean="0"/>
            <a:t>Family, Friendships, Community and intimacy </a:t>
          </a:r>
          <a:endParaRPr lang="en-US" sz="1400" dirty="0"/>
        </a:p>
      </dgm:t>
    </dgm:pt>
    <dgm:pt modelId="{B3A65CF8-F0F0-4354-BF86-0E65CFFEB10F}" type="parTrans" cxnId="{405DC231-91CE-4E7D-A053-396743FC9857}">
      <dgm:prSet/>
      <dgm:spPr/>
      <dgm:t>
        <a:bodyPr/>
        <a:lstStyle/>
        <a:p>
          <a:endParaRPr lang="en-US"/>
        </a:p>
      </dgm:t>
    </dgm:pt>
    <dgm:pt modelId="{C06E15B1-3890-4465-B3A9-0B2A4DC8823A}" type="sibTrans" cxnId="{405DC231-91CE-4E7D-A053-396743FC9857}">
      <dgm:prSet/>
      <dgm:spPr/>
      <dgm:t>
        <a:bodyPr/>
        <a:lstStyle/>
        <a:p>
          <a:endParaRPr lang="en-US"/>
        </a:p>
      </dgm:t>
    </dgm:pt>
    <dgm:pt modelId="{0A779906-2930-4812-9470-7D7FF45A54B3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1600" b="1" dirty="0" smtClean="0"/>
            <a:t>Physiological</a:t>
          </a:r>
        </a:p>
        <a:p>
          <a:r>
            <a:rPr lang="en-US" sz="1400" dirty="0" smtClean="0"/>
            <a:t>Food, health, sleep basic amenities and utilities </a:t>
          </a:r>
          <a:endParaRPr lang="en-US" sz="1400" dirty="0"/>
        </a:p>
      </dgm:t>
    </dgm:pt>
    <dgm:pt modelId="{C449D7A0-3AC9-48D0-BCB3-89C30495C741}" type="parTrans" cxnId="{C9733167-89BE-4B1D-854B-C5D0CF74BF47}">
      <dgm:prSet/>
      <dgm:spPr/>
      <dgm:t>
        <a:bodyPr/>
        <a:lstStyle/>
        <a:p>
          <a:endParaRPr lang="en-US"/>
        </a:p>
      </dgm:t>
    </dgm:pt>
    <dgm:pt modelId="{19F2A7B1-73B7-49A2-9423-21E1720BD710}" type="sibTrans" cxnId="{C9733167-89BE-4B1D-854B-C5D0CF74BF47}">
      <dgm:prSet/>
      <dgm:spPr/>
      <dgm:t>
        <a:bodyPr/>
        <a:lstStyle/>
        <a:p>
          <a:endParaRPr lang="en-US"/>
        </a:p>
      </dgm:t>
    </dgm:pt>
    <dgm:pt modelId="{F31321BC-1D3C-471A-9759-2F0F783E19F4}">
      <dgm:prSet phldrT="[Text]"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1800" b="1" dirty="0" smtClean="0"/>
            <a:t>Safety</a:t>
          </a:r>
        </a:p>
        <a:p>
          <a:r>
            <a:rPr lang="en-US" sz="1400" dirty="0" smtClean="0"/>
            <a:t>Self and family, property, resources, employment</a:t>
          </a:r>
          <a:endParaRPr lang="en-US" sz="1400" dirty="0"/>
        </a:p>
      </dgm:t>
    </dgm:pt>
    <dgm:pt modelId="{28EC1FD6-F0E1-44BB-9E67-475258E75E8D}" type="parTrans" cxnId="{5E4811FE-694C-4DCD-8ED3-89553B1C853C}">
      <dgm:prSet/>
      <dgm:spPr/>
      <dgm:t>
        <a:bodyPr/>
        <a:lstStyle/>
        <a:p>
          <a:endParaRPr lang="en-US"/>
        </a:p>
      </dgm:t>
    </dgm:pt>
    <dgm:pt modelId="{1AC180DC-E7EA-48B7-AF7E-7E5EE22ABA94}" type="sibTrans" cxnId="{5E4811FE-694C-4DCD-8ED3-89553B1C853C}">
      <dgm:prSet/>
      <dgm:spPr/>
      <dgm:t>
        <a:bodyPr/>
        <a:lstStyle/>
        <a:p>
          <a:endParaRPr lang="en-US"/>
        </a:p>
      </dgm:t>
    </dgm:pt>
    <dgm:pt modelId="{92F93B30-0A40-4F8E-87BC-BF03EC6CA9BE}" type="pres">
      <dgm:prSet presAssocID="{C89536CF-A721-42E7-888D-DD1A022CCF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08F-0F5C-4735-B676-D0C7203BA380}" type="pres">
      <dgm:prSet presAssocID="{CB3722D6-BEFA-4597-B544-BBC3C643CF77}" presName="Name8" presStyleCnt="0"/>
      <dgm:spPr/>
    </dgm:pt>
    <dgm:pt modelId="{41586FAD-056B-48A8-8121-4169FBB3E680}" type="pres">
      <dgm:prSet presAssocID="{CB3722D6-BEFA-4597-B544-BBC3C643CF77}" presName="level" presStyleLbl="node1" presStyleIdx="0" presStyleCnt="5" custScaleX="1019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E1CD3-91A3-4327-9E26-6A862651D286}" type="pres">
      <dgm:prSet presAssocID="{CB3722D6-BEFA-4597-B544-BBC3C643CF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1DF4E-6B72-49FC-BFED-0BB6954F342A}" type="pres">
      <dgm:prSet presAssocID="{933E2079-956A-4BD2-AF1C-B243A5234FF3}" presName="Name8" presStyleCnt="0"/>
      <dgm:spPr/>
    </dgm:pt>
    <dgm:pt modelId="{1BFFD755-3387-4EE7-83C2-DFB3C6F05CCC}" type="pres">
      <dgm:prSet presAssocID="{933E2079-956A-4BD2-AF1C-B243A5234FF3}" presName="level" presStyleLbl="node1" presStyleIdx="1" presStyleCnt="5" custScaleY="75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BCB1-9739-4BE6-8C69-EDE7B274F34A}" type="pres">
      <dgm:prSet presAssocID="{933E2079-956A-4BD2-AF1C-B243A5234F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1BA39-C2E1-4182-95B7-F5D37EE36F1A}" type="pres">
      <dgm:prSet presAssocID="{49F31976-D315-4175-8553-D4244DDB6935}" presName="Name8" presStyleCnt="0"/>
      <dgm:spPr/>
    </dgm:pt>
    <dgm:pt modelId="{A65DEEC5-F8C1-4BD2-853A-AC869BE3F039}" type="pres">
      <dgm:prSet presAssocID="{49F31976-D315-4175-8553-D4244DDB693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29FCA-62BC-460E-BBC8-55F6924B1059}" type="pres">
      <dgm:prSet presAssocID="{49F31976-D315-4175-8553-D4244DDB69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AFC0-D9A0-4C6A-9121-810973CDDC28}" type="pres">
      <dgm:prSet presAssocID="{F31321BC-1D3C-471A-9759-2F0F783E19F4}" presName="Name8" presStyleCnt="0"/>
      <dgm:spPr/>
    </dgm:pt>
    <dgm:pt modelId="{6BD05C86-58B9-4F9E-96A6-9F45EC11424F}" type="pres">
      <dgm:prSet presAssocID="{F31321BC-1D3C-471A-9759-2F0F783E19F4}" presName="level" presStyleLbl="node1" presStyleIdx="3" presStyleCnt="5" custScaleY="753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CE8F-4957-481B-9496-F631F0C85941}" type="pres">
      <dgm:prSet presAssocID="{F31321BC-1D3C-471A-9759-2F0F783E19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17A77-9B53-4BC7-BCB0-95DCE8F00B9A}" type="pres">
      <dgm:prSet presAssocID="{0A779906-2930-4812-9470-7D7FF45A54B3}" presName="Name8" presStyleCnt="0"/>
      <dgm:spPr/>
    </dgm:pt>
    <dgm:pt modelId="{3A24AA67-AC79-46AD-AAD5-06ED7BD3DD71}" type="pres">
      <dgm:prSet presAssocID="{0A779906-2930-4812-9470-7D7FF45A54B3}" presName="level" presStyleLbl="node1" presStyleIdx="4" presStyleCnt="5" custScaleY="593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7F1E8-DCBC-482B-A463-3CA0D29CE2E0}" type="pres">
      <dgm:prSet presAssocID="{0A779906-2930-4812-9470-7D7FF45A54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E273C-B42A-4D70-A8F9-292EB67E7154}" type="presOf" srcId="{CB3722D6-BEFA-4597-B544-BBC3C643CF77}" destId="{D73E1CD3-91A3-4327-9E26-6A862651D286}" srcOrd="1" destOrd="0" presId="urn:microsoft.com/office/officeart/2005/8/layout/pyramid1"/>
    <dgm:cxn modelId="{ABA1EB4D-E1CB-48D1-A54C-31D903847BBC}" type="presOf" srcId="{0A779906-2930-4812-9470-7D7FF45A54B3}" destId="{3A24AA67-AC79-46AD-AAD5-06ED7BD3DD71}" srcOrd="0" destOrd="0" presId="urn:microsoft.com/office/officeart/2005/8/layout/pyramid1"/>
    <dgm:cxn modelId="{1D869078-0130-4085-BC3B-85F7781DC9C7}" type="presOf" srcId="{F31321BC-1D3C-471A-9759-2F0F783E19F4}" destId="{B195CE8F-4957-481B-9496-F631F0C85941}" srcOrd="1" destOrd="0" presId="urn:microsoft.com/office/officeart/2005/8/layout/pyramid1"/>
    <dgm:cxn modelId="{5E4811FE-694C-4DCD-8ED3-89553B1C853C}" srcId="{C89536CF-A721-42E7-888D-DD1A022CCFD2}" destId="{F31321BC-1D3C-471A-9759-2F0F783E19F4}" srcOrd="3" destOrd="0" parTransId="{28EC1FD6-F0E1-44BB-9E67-475258E75E8D}" sibTransId="{1AC180DC-E7EA-48B7-AF7E-7E5EE22ABA94}"/>
    <dgm:cxn modelId="{9CBD37E5-DA18-4F66-8E7B-B9382DE83FCE}" type="presOf" srcId="{C89536CF-A721-42E7-888D-DD1A022CCFD2}" destId="{92F93B30-0A40-4F8E-87BC-BF03EC6CA9BE}" srcOrd="0" destOrd="0" presId="urn:microsoft.com/office/officeart/2005/8/layout/pyramid1"/>
    <dgm:cxn modelId="{F08F5549-17CF-4954-BF0C-5CF6A5B95C45}" srcId="{C89536CF-A721-42E7-888D-DD1A022CCFD2}" destId="{CB3722D6-BEFA-4597-B544-BBC3C643CF77}" srcOrd="0" destOrd="0" parTransId="{60770F3B-4B10-4FC0-9BA7-0C0E320EE3B1}" sibTransId="{F6D60DED-BFA8-4BCF-A18B-DF087ABE4EE3}"/>
    <dgm:cxn modelId="{C9733167-89BE-4B1D-854B-C5D0CF74BF47}" srcId="{C89536CF-A721-42E7-888D-DD1A022CCFD2}" destId="{0A779906-2930-4812-9470-7D7FF45A54B3}" srcOrd="4" destOrd="0" parTransId="{C449D7A0-3AC9-48D0-BCB3-89C30495C741}" sibTransId="{19F2A7B1-73B7-49A2-9423-21E1720BD710}"/>
    <dgm:cxn modelId="{002A8D87-3ACD-4C25-89D5-12F2B152FD6D}" type="presOf" srcId="{49F31976-D315-4175-8553-D4244DDB6935}" destId="{18B29FCA-62BC-460E-BBC8-55F6924B1059}" srcOrd="1" destOrd="0" presId="urn:microsoft.com/office/officeart/2005/8/layout/pyramid1"/>
    <dgm:cxn modelId="{7E1E24CF-AAA7-4C56-9882-05814939B38E}" type="presOf" srcId="{CB3722D6-BEFA-4597-B544-BBC3C643CF77}" destId="{41586FAD-056B-48A8-8121-4169FBB3E680}" srcOrd="0" destOrd="0" presId="urn:microsoft.com/office/officeart/2005/8/layout/pyramid1"/>
    <dgm:cxn modelId="{37FD6D37-F8D3-487B-BBF3-A5516BF5BEF5}" type="presOf" srcId="{0A779906-2930-4812-9470-7D7FF45A54B3}" destId="{26E7F1E8-DCBC-482B-A463-3CA0D29CE2E0}" srcOrd="1" destOrd="0" presId="urn:microsoft.com/office/officeart/2005/8/layout/pyramid1"/>
    <dgm:cxn modelId="{7C6C07A8-EC17-4D25-8475-0A2044F2460F}" type="presOf" srcId="{F31321BC-1D3C-471A-9759-2F0F783E19F4}" destId="{6BD05C86-58B9-4F9E-96A6-9F45EC11424F}" srcOrd="0" destOrd="0" presId="urn:microsoft.com/office/officeart/2005/8/layout/pyramid1"/>
    <dgm:cxn modelId="{BD2C065A-92A7-4469-8892-081E58AE5F79}" type="presOf" srcId="{933E2079-956A-4BD2-AF1C-B243A5234FF3}" destId="{1BFFD755-3387-4EE7-83C2-DFB3C6F05CCC}" srcOrd="0" destOrd="0" presId="urn:microsoft.com/office/officeart/2005/8/layout/pyramid1"/>
    <dgm:cxn modelId="{7F92D8A5-6C69-4211-8F44-A30E96EAE382}" type="presOf" srcId="{49F31976-D315-4175-8553-D4244DDB6935}" destId="{A65DEEC5-F8C1-4BD2-853A-AC869BE3F039}" srcOrd="0" destOrd="0" presId="urn:microsoft.com/office/officeart/2005/8/layout/pyramid1"/>
    <dgm:cxn modelId="{506D04CA-9CCC-4C45-A1F6-1885AC134457}" type="presOf" srcId="{933E2079-956A-4BD2-AF1C-B243A5234FF3}" destId="{13A3BCB1-9739-4BE6-8C69-EDE7B274F34A}" srcOrd="1" destOrd="0" presId="urn:microsoft.com/office/officeart/2005/8/layout/pyramid1"/>
    <dgm:cxn modelId="{405DC231-91CE-4E7D-A053-396743FC9857}" srcId="{C89536CF-A721-42E7-888D-DD1A022CCFD2}" destId="{49F31976-D315-4175-8553-D4244DDB6935}" srcOrd="2" destOrd="0" parTransId="{B3A65CF8-F0F0-4354-BF86-0E65CFFEB10F}" sibTransId="{C06E15B1-3890-4465-B3A9-0B2A4DC8823A}"/>
    <dgm:cxn modelId="{5B5DBD2C-2B5B-4620-924E-545CCC993F84}" srcId="{C89536CF-A721-42E7-888D-DD1A022CCFD2}" destId="{933E2079-956A-4BD2-AF1C-B243A5234FF3}" srcOrd="1" destOrd="0" parTransId="{35AA7772-9349-436B-8FF2-21A26707382C}" sibTransId="{5C6A1111-DBBC-4CAA-BA72-70AB2E3D34D5}"/>
    <dgm:cxn modelId="{7808BDB7-3B20-4A46-B73B-C17F8205FF27}" type="presParOf" srcId="{92F93B30-0A40-4F8E-87BC-BF03EC6CA9BE}" destId="{192C308F-0F5C-4735-B676-D0C7203BA380}" srcOrd="0" destOrd="0" presId="urn:microsoft.com/office/officeart/2005/8/layout/pyramid1"/>
    <dgm:cxn modelId="{9714292B-0B1E-4B27-BC82-4CFB4246D305}" type="presParOf" srcId="{192C308F-0F5C-4735-B676-D0C7203BA380}" destId="{41586FAD-056B-48A8-8121-4169FBB3E680}" srcOrd="0" destOrd="0" presId="urn:microsoft.com/office/officeart/2005/8/layout/pyramid1"/>
    <dgm:cxn modelId="{8FEEE872-9411-4B49-BD12-B072689BD5D2}" type="presParOf" srcId="{192C308F-0F5C-4735-B676-D0C7203BA380}" destId="{D73E1CD3-91A3-4327-9E26-6A862651D286}" srcOrd="1" destOrd="0" presId="urn:microsoft.com/office/officeart/2005/8/layout/pyramid1"/>
    <dgm:cxn modelId="{7D828E25-E820-4DDD-8A3B-1484904D3792}" type="presParOf" srcId="{92F93B30-0A40-4F8E-87BC-BF03EC6CA9BE}" destId="{AD71DF4E-6B72-49FC-BFED-0BB6954F342A}" srcOrd="1" destOrd="0" presId="urn:microsoft.com/office/officeart/2005/8/layout/pyramid1"/>
    <dgm:cxn modelId="{1EB0FC36-8615-46FA-BFB0-80F387584357}" type="presParOf" srcId="{AD71DF4E-6B72-49FC-BFED-0BB6954F342A}" destId="{1BFFD755-3387-4EE7-83C2-DFB3C6F05CCC}" srcOrd="0" destOrd="0" presId="urn:microsoft.com/office/officeart/2005/8/layout/pyramid1"/>
    <dgm:cxn modelId="{1E005BBD-1C54-4E52-8DD6-FF3FE03B1B9C}" type="presParOf" srcId="{AD71DF4E-6B72-49FC-BFED-0BB6954F342A}" destId="{13A3BCB1-9739-4BE6-8C69-EDE7B274F34A}" srcOrd="1" destOrd="0" presId="urn:microsoft.com/office/officeart/2005/8/layout/pyramid1"/>
    <dgm:cxn modelId="{DE3EE735-0F3C-4FE8-B12A-1C45B338E27F}" type="presParOf" srcId="{92F93B30-0A40-4F8E-87BC-BF03EC6CA9BE}" destId="{5241BA39-C2E1-4182-95B7-F5D37EE36F1A}" srcOrd="2" destOrd="0" presId="urn:microsoft.com/office/officeart/2005/8/layout/pyramid1"/>
    <dgm:cxn modelId="{C359C2AA-B38A-43CC-814A-02B1D5D20C69}" type="presParOf" srcId="{5241BA39-C2E1-4182-95B7-F5D37EE36F1A}" destId="{A65DEEC5-F8C1-4BD2-853A-AC869BE3F039}" srcOrd="0" destOrd="0" presId="urn:microsoft.com/office/officeart/2005/8/layout/pyramid1"/>
    <dgm:cxn modelId="{7137BC23-FB1C-4CC3-8AE2-51731F7AF4D9}" type="presParOf" srcId="{5241BA39-C2E1-4182-95B7-F5D37EE36F1A}" destId="{18B29FCA-62BC-460E-BBC8-55F6924B1059}" srcOrd="1" destOrd="0" presId="urn:microsoft.com/office/officeart/2005/8/layout/pyramid1"/>
    <dgm:cxn modelId="{00D96AFD-C1A5-4DAA-BAAE-0956648EC7B5}" type="presParOf" srcId="{92F93B30-0A40-4F8E-87BC-BF03EC6CA9BE}" destId="{0570AFC0-D9A0-4C6A-9121-810973CDDC28}" srcOrd="3" destOrd="0" presId="urn:microsoft.com/office/officeart/2005/8/layout/pyramid1"/>
    <dgm:cxn modelId="{55086D7E-126E-4628-8A20-5C431C67B073}" type="presParOf" srcId="{0570AFC0-D9A0-4C6A-9121-810973CDDC28}" destId="{6BD05C86-58B9-4F9E-96A6-9F45EC11424F}" srcOrd="0" destOrd="0" presId="urn:microsoft.com/office/officeart/2005/8/layout/pyramid1"/>
    <dgm:cxn modelId="{0102761D-3A73-4BA8-94AD-ADE3692E75B4}" type="presParOf" srcId="{0570AFC0-D9A0-4C6A-9121-810973CDDC28}" destId="{B195CE8F-4957-481B-9496-F631F0C85941}" srcOrd="1" destOrd="0" presId="urn:microsoft.com/office/officeart/2005/8/layout/pyramid1"/>
    <dgm:cxn modelId="{AC51B81C-3E83-4ABE-9C64-F36801196031}" type="presParOf" srcId="{92F93B30-0A40-4F8E-87BC-BF03EC6CA9BE}" destId="{22B17A77-9B53-4BC7-BCB0-95DCE8F00B9A}" srcOrd="4" destOrd="0" presId="urn:microsoft.com/office/officeart/2005/8/layout/pyramid1"/>
    <dgm:cxn modelId="{D0308D86-6B1C-47B0-A233-1640E0D69804}" type="presParOf" srcId="{22B17A77-9B53-4BC7-BCB0-95DCE8F00B9A}" destId="{3A24AA67-AC79-46AD-AAD5-06ED7BD3DD71}" srcOrd="0" destOrd="0" presId="urn:microsoft.com/office/officeart/2005/8/layout/pyramid1"/>
    <dgm:cxn modelId="{ED64DF6A-A8FB-4962-B316-2FBFDB3E0164}" type="presParOf" srcId="{22B17A77-9B53-4BC7-BCB0-95DCE8F00B9A}" destId="{26E7F1E8-DCBC-482B-A463-3CA0D29CE2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9019-89DA-4B44-BF09-1A7D295AFCE6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0524-D246-47DE-8B8F-7D4B7D4265E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142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0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" y="187647"/>
            <a:ext cx="307877" cy="998706"/>
          </a:xfrm>
          <a:prstGeom prst="rect">
            <a:avLst/>
          </a:prstGeom>
          <a:solidFill>
            <a:srgbClr val="162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92718" y="1570038"/>
            <a:ext cx="4730749" cy="42910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5833534" y="1570038"/>
            <a:ext cx="5808133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9533" y="187647"/>
            <a:ext cx="8720667" cy="99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792" y="187646"/>
            <a:ext cx="1656389" cy="998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574" y="354695"/>
            <a:ext cx="624969" cy="6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6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1AB4-AC17-B845-8631-C11F18275B0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DA9F-3D4F-9147-B15B-A0498858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2.xml"/><Relationship Id="rId12" Type="http://schemas.openxmlformats.org/officeDocument/2006/relationships/chart" Target="../charts/chart5.xml"/><Relationship Id="rId17" Type="http://schemas.microsoft.com/office/2007/relationships/hdphoto" Target="../media/hdphoto1.wdp"/><Relationship Id="rId25" Type="http://schemas.microsoft.com/office/2007/relationships/hdphoto" Target="../media/hdphoto3.wdp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hart" Target="../charts/chart4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chart" Target="../charts/chart8.xml"/><Relationship Id="rId23" Type="http://schemas.openxmlformats.org/officeDocument/2006/relationships/image" Target="../media/image11.png"/><Relationship Id="rId10" Type="http://schemas.openxmlformats.org/officeDocument/2006/relationships/chart" Target="../charts/chart3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chart" Target="../charts/chart2.xml"/><Relationship Id="rId14" Type="http://schemas.openxmlformats.org/officeDocument/2006/relationships/chart" Target="../charts/chart7.xml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1" y="4215384"/>
            <a:ext cx="11804904" cy="173931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ZA" sz="2400" dirty="0" smtClean="0"/>
          </a:p>
          <a:p>
            <a:pPr marL="0" indent="0" algn="ctr">
              <a:buNone/>
            </a:pPr>
            <a:r>
              <a:rPr lang="en-ZA" sz="2800" dirty="0" smtClean="0"/>
              <a:t>Post </a:t>
            </a:r>
            <a:r>
              <a:rPr lang="en-ZA" sz="2800" dirty="0" err="1" smtClean="0"/>
              <a:t>Covid</a:t>
            </a:r>
            <a:r>
              <a:rPr lang="en-ZA" sz="2800" dirty="0" smtClean="0"/>
              <a:t> Webinar Presentation</a:t>
            </a:r>
          </a:p>
          <a:p>
            <a:pPr marL="0" indent="0" algn="ctr">
              <a:buNone/>
            </a:pPr>
            <a:r>
              <a:rPr lang="en-ZA" dirty="0" smtClean="0"/>
              <a:t>“The New Normal’’</a:t>
            </a:r>
          </a:p>
        </p:txBody>
      </p:sp>
    </p:spTree>
    <p:extLst>
      <p:ext uri="{BB962C8B-B14F-4D97-AF65-F5344CB8AC3E}">
        <p14:creationId xmlns:p14="http://schemas.microsoft.com/office/powerpoint/2010/main" val="4114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99533" y="187647"/>
            <a:ext cx="9019371" cy="998706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Covid’s</a:t>
            </a:r>
            <a:r>
              <a:rPr lang="en-US" sz="2400" dirty="0" smtClean="0"/>
              <a:t> impact on trends will lead to a range of opportunities and risks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5461639" y="1669242"/>
            <a:ext cx="3577967" cy="778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-Turn Arrow 3"/>
          <p:cNvSpPr/>
          <p:nvPr/>
        </p:nvSpPr>
        <p:spPr>
          <a:xfrm rot="5400000">
            <a:off x="6727483" y="4048985"/>
            <a:ext cx="1121163" cy="3664763"/>
          </a:xfrm>
          <a:prstGeom prst="uturnArrow">
            <a:avLst>
              <a:gd name="adj1" fmla="val 22574"/>
              <a:gd name="adj2" fmla="val 21032"/>
              <a:gd name="adj3" fmla="val 24055"/>
              <a:gd name="adj4" fmla="val 42279"/>
              <a:gd name="adj5" fmla="val 860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34498" y="3852971"/>
            <a:ext cx="3695499" cy="1140795"/>
            <a:chOff x="5496506" y="5226260"/>
            <a:chExt cx="3695499" cy="1140795"/>
          </a:xfrm>
        </p:grpSpPr>
        <p:sp>
          <p:nvSpPr>
            <p:cNvPr id="5" name="Bent Arrow 4"/>
            <p:cNvSpPr/>
            <p:nvPr/>
          </p:nvSpPr>
          <p:spPr>
            <a:xfrm rot="5400000">
              <a:off x="7065363" y="3657403"/>
              <a:ext cx="557786" cy="3695499"/>
            </a:xfrm>
            <a:prstGeom prst="bentArrow">
              <a:avLst>
                <a:gd name="adj1" fmla="val 50000"/>
                <a:gd name="adj2" fmla="val 50000"/>
                <a:gd name="adj3" fmla="val 23361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6200000" flipV="1">
              <a:off x="7065364" y="4240415"/>
              <a:ext cx="557784" cy="3695495"/>
            </a:xfrm>
            <a:prstGeom prst="bentArrow">
              <a:avLst>
                <a:gd name="adj1" fmla="val 50000"/>
                <a:gd name="adj2" fmla="val 50000"/>
                <a:gd name="adj3" fmla="val 23361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36140" y="5629137"/>
              <a:ext cx="1334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Trends clash</a:t>
              </a:r>
              <a:endParaRPr lang="en-US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4639810" y="1831167"/>
            <a:ext cx="649224" cy="594360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5441" y="4197069"/>
            <a:ext cx="649224" cy="594360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60287" y="5616592"/>
            <a:ext cx="649224" cy="594360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9831" y="1762887"/>
            <a:ext cx="461665" cy="484229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smtClean="0"/>
              <a:t>Implications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13147" y="3024398"/>
            <a:ext cx="2089510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smtClean="0"/>
              <a:t>Opportunities and Risks”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Portfolio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Innovation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Engagement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44946" y="2821970"/>
            <a:ext cx="3594656" cy="778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Accelerates or Expands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38448" y="2953510"/>
            <a:ext cx="649224" cy="594360"/>
          </a:xfrm>
          <a:prstGeom prst="ellipse">
            <a:avLst/>
          </a:prstGeom>
          <a:solidFill>
            <a:schemeClr val="tx2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0" y="3777038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Trends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9354" y="5648183"/>
            <a:ext cx="211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Starts Counter Trend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6640" y="1816905"/>
            <a:ext cx="4449452" cy="4650295"/>
            <a:chOff x="96640" y="1377993"/>
            <a:chExt cx="4449452" cy="4650295"/>
          </a:xfrm>
        </p:grpSpPr>
        <p:sp>
          <p:nvSpPr>
            <p:cNvPr id="18" name="Rectangle 17"/>
            <p:cNvSpPr/>
            <p:nvPr/>
          </p:nvSpPr>
          <p:spPr>
            <a:xfrm>
              <a:off x="3064764" y="1392255"/>
              <a:ext cx="1481328" cy="46107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Covid</a:t>
              </a:r>
              <a:r>
                <a:rPr lang="en-US" b="1" dirty="0" smtClean="0"/>
                <a:t> 19</a:t>
              </a:r>
            </a:p>
            <a:p>
              <a:pPr algn="ctr"/>
              <a:r>
                <a:rPr lang="en-US" b="1" dirty="0" smtClean="0"/>
                <a:t>Impact 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Health and wellbeing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algn="ctr"/>
              <a:r>
                <a:rPr lang="en-US" dirty="0" smtClean="0"/>
                <a:t>Economic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22" y="1377993"/>
              <a:ext cx="2861834" cy="24149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40" y="3769781"/>
              <a:ext cx="2875768" cy="225850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96640" y="1831167"/>
            <a:ext cx="2872616" cy="46360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19456" y="1197728"/>
            <a:ext cx="2722870" cy="619178"/>
          </a:xfrm>
          <a:prstGeom prst="rightArrow">
            <a:avLst>
              <a:gd name="adj1" fmla="val 60632"/>
              <a:gd name="adj2" fmla="val 5930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Existing Trends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2"/>
          <p:cNvSpPr>
            <a:spLocks noGrp="1"/>
          </p:cNvSpPr>
          <p:nvPr>
            <p:ph type="title"/>
          </p:nvPr>
        </p:nvSpPr>
        <p:spPr>
          <a:xfrm>
            <a:off x="394758" y="185971"/>
            <a:ext cx="9380178" cy="998706"/>
          </a:xfrm>
        </p:spPr>
        <p:txBody>
          <a:bodyPr>
            <a:noAutofit/>
          </a:bodyPr>
          <a:lstStyle/>
          <a:p>
            <a:pPr algn="l"/>
            <a:r>
              <a:rPr lang="en-ZA" sz="2400" dirty="0" smtClean="0"/>
              <a:t>For every trend there is a counter trend and it is critical to understand where are target consumers are positioned across these. </a:t>
            </a:r>
            <a:endParaRPr lang="en-ZA" sz="24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157" y="1643371"/>
            <a:ext cx="2335044" cy="21483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3" name="Picture 4" descr="Seesaw Illustrations, Royalty-Free Vector Graphic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157" y="3911728"/>
            <a:ext cx="2335043" cy="2381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406436" y="2743324"/>
            <a:ext cx="5651465" cy="615955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Impact of Trend Source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06436" y="1643371"/>
            <a:ext cx="5651465" cy="509405"/>
          </a:xfrm>
          <a:prstGeom prst="round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Existing Trends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 rot="5400000">
            <a:off x="3125870" y="2195556"/>
            <a:ext cx="333377" cy="622469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Text Placeholder 1"/>
          <p:cNvSpPr txBox="1">
            <a:spLocks/>
          </p:cNvSpPr>
          <p:nvPr/>
        </p:nvSpPr>
        <p:spPr>
          <a:xfrm>
            <a:off x="9120186" y="1643371"/>
            <a:ext cx="2690813" cy="4649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rgbClr val="63AF34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525756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52575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52575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5257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b="1" dirty="0" smtClean="0">
                <a:solidFill>
                  <a:schemeClr val="tx1"/>
                </a:solidFill>
              </a:rPr>
              <a:t>Evaluating the tension between trends and counter trends</a:t>
            </a:r>
          </a:p>
          <a:p>
            <a:pPr algn="ctr"/>
            <a:endParaRPr lang="en-ZA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 smtClean="0">
                <a:solidFill>
                  <a:schemeClr val="tx1"/>
                </a:solidFill>
              </a:rPr>
              <a:t>Society evaluating, making sense of the impact and trying to re-balance after the disruption to their personal lives. 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68" name="Striped Right Arrow 67"/>
          <p:cNvSpPr/>
          <p:nvPr/>
        </p:nvSpPr>
        <p:spPr>
          <a:xfrm>
            <a:off x="406436" y="3582214"/>
            <a:ext cx="4422740" cy="1090107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Primary Social Trend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9" name="Striped Right Arrow 68"/>
          <p:cNvSpPr/>
          <p:nvPr/>
        </p:nvSpPr>
        <p:spPr>
          <a:xfrm rot="10800000">
            <a:off x="2381250" y="4343810"/>
            <a:ext cx="3676650" cy="1053814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0" name="TextBox 69"/>
          <p:cNvSpPr txBox="1"/>
          <p:nvPr/>
        </p:nvSpPr>
        <p:spPr>
          <a:xfrm>
            <a:off x="3181350" y="4683252"/>
            <a:ext cx="348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Primary Counter Trend</a:t>
            </a:r>
            <a:endParaRPr lang="en-ZA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074" y="4092701"/>
            <a:ext cx="22981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406436" y="5691496"/>
            <a:ext cx="5660989" cy="509405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 Trends &amp; Counter Trends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3202070" y="5129256"/>
            <a:ext cx="333377" cy="622469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4" name="Right Arrow 73"/>
          <p:cNvSpPr/>
          <p:nvPr/>
        </p:nvSpPr>
        <p:spPr>
          <a:xfrm rot="5400000">
            <a:off x="3106820" y="3309981"/>
            <a:ext cx="333377" cy="622469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79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869" y="3186879"/>
            <a:ext cx="9778323" cy="998706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3600" dirty="0" smtClean="0"/>
              <a:t>Identifying key trends into the New Normal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19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917753"/>
              </p:ext>
            </p:extLst>
          </p:nvPr>
        </p:nvGraphicFramePr>
        <p:xfrm>
          <a:off x="265113" y="1304734"/>
          <a:ext cx="11661777" cy="5096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159"/>
                <a:gridCol w="3529584"/>
                <a:gridCol w="3063240"/>
                <a:gridCol w="3157794"/>
              </a:tblGrid>
              <a:tr h="8519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 TREND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anchor="ctr"/>
                </a:tc>
              </a:tr>
              <a:tr h="4244151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Re-evaluating and resetting priorities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Tempered dreams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Creating security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Back to Basics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Status redefined.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Move to ‘’Simple life, simple pleasures” that we have taken for granted.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Tempered dreams with rise in demand for education, skills development, career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Security – Job security, saving, financial planning, budgeting,  insurance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Living within means, value consciousness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Status about respect for those who care for others.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Retro – clinging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to familiarity, predictability, comfort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Survivalism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– “needs must”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Revenge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Spending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–  indulgent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extravagances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Escapism – extreme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Carpe Diem – live for the moment.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Spiritualism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Retro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– food, drinks,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recipes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, brands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‘’Charity begins at home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’ attitude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price, LL, hoarding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Indulgences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luxuries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Extreme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and heightened experiences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Increased awareness and move to spirituality and religion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Vulnerable groups more reliant on community, family and outside help for survival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7987" y="206058"/>
            <a:ext cx="11387773" cy="97351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Uncertain world </a:t>
            </a:r>
            <a:br>
              <a:rPr lang="en-US" sz="3100" dirty="0" smtClean="0"/>
            </a:br>
            <a:r>
              <a:rPr lang="en-US" sz="2000" dirty="0" smtClean="0"/>
              <a:t>Dramatic shift from a known, familiar, predictable and comfortable world to a world out of control – an unfamiliar world of uncertainty, fear, vulnerability, unpredictability and loss of foundational support structures.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5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99839"/>
            <a:ext cx="11358753" cy="97059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Interconnectedness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 smtClean="0"/>
              <a:t>Democratization </a:t>
            </a:r>
            <a:r>
              <a:rPr lang="en-US" sz="1800" dirty="0"/>
              <a:t>of illness, uncertainty, financial stress, social impact and </a:t>
            </a:r>
            <a:r>
              <a:rPr lang="en-US" sz="1800" dirty="0" smtClean="0"/>
              <a:t>insecurity reinforces our interconnectedness and forces us to confront social structures and issues </a:t>
            </a:r>
            <a:endParaRPr lang="en-ZA" sz="18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61012"/>
              </p:ext>
            </p:extLst>
          </p:nvPr>
        </p:nvGraphicFramePr>
        <p:xfrm>
          <a:off x="258062" y="1414463"/>
          <a:ext cx="11661777" cy="442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594"/>
                <a:gridCol w="3588224"/>
                <a:gridCol w="3725314"/>
                <a:gridCol w="1963645"/>
              </a:tblGrid>
              <a:tr h="77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 TREND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anchor="ctr"/>
                </a:tc>
              </a:tr>
              <a:tr h="3442341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Recognition of shared humanity and interdependence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inequality unsustainability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Rise of  Altruism and ‘’Ubuntu’’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Status redefined.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Appreciation of our shared connectedness, empathy and care for others.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Growth of community spirit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Rise of altruistic activism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Rising consciousness of ‘’health of all’’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Awareness of and support for the ‘’small guy’’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Spotlight on financial inequality and it’s unsustainability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Growing distain for overt displays of wealth.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Isolationism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Rising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ear of outside world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Individualist ‘’Me first’’ attitude -self preservation at the expense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others and the world – e.g. cheap Chinese imports.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Rise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Cultural divisions and Xenophobia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‘’Trump’’ effect,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protecting against outside world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home, local is lekker and Nam pride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me,  me attitude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Social tension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1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1" y="192342"/>
            <a:ext cx="11661776" cy="98723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Virtual World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000" dirty="0" smtClean="0"/>
              <a:t>Acceleration of digital technology as a massive force for good, and evil </a:t>
            </a:r>
            <a:endParaRPr lang="en-US" sz="20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88129"/>
              </p:ext>
            </p:extLst>
          </p:nvPr>
        </p:nvGraphicFramePr>
        <p:xfrm>
          <a:off x="265113" y="1396175"/>
          <a:ext cx="11661777" cy="5160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594"/>
                <a:gridCol w="3495061"/>
                <a:gridCol w="3227832"/>
                <a:gridCol w="2554290"/>
              </a:tblGrid>
              <a:tr h="732045"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COUNTER 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442802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Explosion of digital  penetration and usage.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Rapid increase in leveraging the amazing potential of digital technology as a force for good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Demand for ever more exciting, new experiences driven by FOMO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 Commerce acceleration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On-line education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E or TeleHealthCare - Leveraging digital medical technology to diagnose, treat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Democratization of the best of world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Business Transformation – flexibility, work from home, fluid WOW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Explosion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and growing awareness of digital fakes, evilness and crime.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privacy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Increasingly valuing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realness – people, places and experiences.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Appreciation for sensory beauty of our natural world.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Restricting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connections and time spent on sites.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More discerning viewing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Need to connect with real people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Need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for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authentic,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sensory experiences (sight &amp; sound + tactility, smell, etc.) 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14" y="196914"/>
            <a:ext cx="11387773" cy="9826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Fragile Earth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Recognition </a:t>
            </a:r>
            <a:r>
              <a:rPr lang="en-US" sz="2000" dirty="0"/>
              <a:t>of the perilous state of earth,  the human impact on her and the urgent need to act before it’s too late.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733232"/>
              </p:ext>
            </p:extLst>
          </p:nvPr>
        </p:nvGraphicFramePr>
        <p:xfrm>
          <a:off x="265111" y="1377886"/>
          <a:ext cx="11661777" cy="499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594"/>
                <a:gridCol w="3588224"/>
                <a:gridCol w="3725314"/>
                <a:gridCol w="1963645"/>
              </a:tblGrid>
              <a:tr h="792356">
                <a:tc>
                  <a:txBody>
                    <a:bodyPr/>
                    <a:lstStyle/>
                    <a:p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COUNTER TREND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485703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Human impact on a fragile earth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Human environment interconnectedness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Sustainability in focus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Awareness of positive effect of humans stepping back, highlighting our massive impact on a fragile earth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Rise of awareness of urgency of saving mother earth with real actions.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Growing awareness of and need to reconnect to the natural environment  – camping, natural experiences, appreciating beautiful Namibia, gardening, rural migration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Me first - Self preservation before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earth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Cheapest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wins even if environmentally unfriendly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Plastic protects from viruses.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1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542" y="196914"/>
            <a:ext cx="11396917" cy="9552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en-US" sz="3100" dirty="0" smtClean="0"/>
              <a:t>Health and Wellness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Renewed focus on our interconnected health and wellness and what it means in the post </a:t>
            </a:r>
            <a:r>
              <a:rPr lang="en-US" sz="2000" dirty="0" err="1" smtClean="0"/>
              <a:t>Covid</a:t>
            </a:r>
            <a:r>
              <a:rPr lang="en-US" sz="2000" dirty="0" smtClean="0"/>
              <a:t> world </a:t>
            </a:r>
            <a:endParaRPr lang="en-US" sz="2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92634"/>
              </p:ext>
            </p:extLst>
          </p:nvPr>
        </p:nvGraphicFramePr>
        <p:xfrm>
          <a:off x="265113" y="1560766"/>
          <a:ext cx="11661777" cy="484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594"/>
                <a:gridCol w="3588224"/>
                <a:gridCol w="3725314"/>
                <a:gridCol w="1963645"/>
              </a:tblGrid>
              <a:tr h="7923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 TREND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anchor="ctr"/>
                </a:tc>
              </a:tr>
              <a:tr h="348570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Hyper sensitivity to contamination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Awareness of total health and wellness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Rise of ‘’Health of All’’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Fear for and protection of personal health, particularly in public spaces.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Food safety concerns – source, ingredients, production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Growing focus on overall health and wellness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Growing awareness of our interconnected health and support for ‘’health of all’’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Invincibility after ‘’surviving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Covid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’’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Live for today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Survivors - Food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= health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Extreme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behaviour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Heightened experiences.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Resumption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of old habits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57627"/>
              </p:ext>
            </p:extLst>
          </p:nvPr>
        </p:nvGraphicFramePr>
        <p:xfrm>
          <a:off x="265113" y="1560766"/>
          <a:ext cx="11661777" cy="47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594"/>
                <a:gridCol w="3588224"/>
                <a:gridCol w="3725314"/>
                <a:gridCol w="1963645"/>
              </a:tblGrid>
              <a:tr h="8314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COUNTER TREND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6735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New generation questioning old order conventions, norms and economic, political and social cultures.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relationship between Government, business and their roles in society.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Increasing loss of faith in and respect for traditional institutions –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Gov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, Big Business, leaders etc.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Young campaigners gaining global traction  and confidence in creating their future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Old order forced to confront current beliefs, conventions and social structures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responsibility of business to employees and society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Old order (Government) reasserting power through lockdown and enjoying the taste of it.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Focus on individual human rights and freedoms.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Govt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vs people tension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Generational tension.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Business vs people tension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Business tension – big business vs entrepreneurs and SME’s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574" y="188905"/>
            <a:ext cx="11431905" cy="11387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Societal and Generational Tension</a:t>
            </a:r>
          </a:p>
          <a:p>
            <a:r>
              <a:rPr lang="en-US" dirty="0" smtClean="0"/>
              <a:t>Rise </a:t>
            </a:r>
            <a:r>
              <a:rPr lang="en-US" dirty="0"/>
              <a:t>of a powerful, confident and connected woke generation increasingly questioning and disdainful of the old </a:t>
            </a:r>
            <a:r>
              <a:rPr lang="en-US" dirty="0" smtClean="0"/>
              <a:t>order versus Governments asserting unilateral power during lockdown. 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1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39029" y="2830262"/>
            <a:ext cx="9778323" cy="159543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3600" dirty="0" smtClean="0"/>
              <a:t>Connecting Dots</a:t>
            </a:r>
            <a:br>
              <a:rPr lang="en-US" sz="3600" dirty="0" smtClean="0"/>
            </a:br>
            <a:r>
              <a:rPr lang="en-US" sz="3600" dirty="0" smtClean="0"/>
              <a:t>Discovering Opportunities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49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56" y="1883664"/>
            <a:ext cx="9753700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8976" y="1681616"/>
            <a:ext cx="3240024" cy="11155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Post Lockdown Release Period </a:t>
            </a:r>
          </a:p>
          <a:p>
            <a:pPr marL="0" indent="0">
              <a:buFont typeface="Arial"/>
              <a:buNone/>
            </a:pPr>
            <a:r>
              <a:rPr lang="en-US" sz="1600" smtClean="0">
                <a:solidFill>
                  <a:schemeClr val="tx1"/>
                </a:solidFill>
              </a:rPr>
              <a:t>Emotional desire to reconnect, engage and bond with real people and enjoy real experiences</a:t>
            </a:r>
            <a:r>
              <a:rPr lang="en-US" sz="1800" smtClean="0">
                <a:solidFill>
                  <a:schemeClr val="tx1"/>
                </a:solidFill>
              </a:rPr>
              <a:t>.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03541" y="1681615"/>
            <a:ext cx="4020312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/>
              <a:t>Fear for personal health and self protection </a:t>
            </a:r>
          </a:p>
          <a:p>
            <a:pPr marL="0" indent="0">
              <a:buNone/>
            </a:pPr>
            <a:r>
              <a:rPr lang="en-US" sz="1800" dirty="0" smtClean="0"/>
              <a:t>Resultant reluctance to frequent restaurants</a:t>
            </a:r>
          </a:p>
          <a:p>
            <a:pPr marL="0" indent="0">
              <a:buNone/>
            </a:pPr>
            <a:r>
              <a:rPr lang="en-US" sz="1800" dirty="0" smtClean="0"/>
              <a:t>On line shopping and home delivery persists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3240" y="3752337"/>
            <a:ext cx="5614416" cy="28471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 smtClean="0"/>
          </a:p>
          <a:p>
            <a:pPr marL="0" indent="0" algn="ctr">
              <a:buNone/>
            </a:pPr>
            <a:r>
              <a:rPr lang="en-US" sz="1800" b="1" dirty="0" smtClean="0"/>
              <a:t>Release Home socializing occasion </a:t>
            </a:r>
          </a:p>
          <a:p>
            <a:r>
              <a:rPr lang="en-US" sz="1600" b="1" dirty="0" smtClean="0"/>
              <a:t>Home socializing and entertainment explosion with good friends and family. </a:t>
            </a:r>
          </a:p>
          <a:p>
            <a:r>
              <a:rPr lang="en-US" sz="1600" b="1" dirty="0" err="1" smtClean="0"/>
              <a:t>Hartlief</a:t>
            </a:r>
            <a:r>
              <a:rPr lang="en-US" sz="1600" b="1" dirty="0" smtClean="0"/>
              <a:t>, PnP , NBL – home delivery of  value driven party packs, beer,  mixers, braai meat, snacks, charcoal etc. </a:t>
            </a:r>
          </a:p>
          <a:p>
            <a:r>
              <a:rPr lang="en-US" sz="1600" b="1" dirty="0" smtClean="0"/>
              <a:t>Great </a:t>
            </a:r>
            <a:r>
              <a:rPr lang="en-US" sz="1600" b="1" dirty="0" err="1" smtClean="0"/>
              <a:t>Tafel</a:t>
            </a:r>
            <a:r>
              <a:rPr lang="en-US" sz="1600" b="1" dirty="0" smtClean="0"/>
              <a:t> moment – re-connecting, sharing, bonding. </a:t>
            </a:r>
          </a:p>
          <a:p>
            <a:r>
              <a:rPr lang="en-US" sz="1600" b="1" dirty="0" smtClean="0"/>
              <a:t>Home entertainment  promotional and digital opportunity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6" name="Down Arrow 5"/>
          <p:cNvSpPr/>
          <p:nvPr/>
        </p:nvSpPr>
        <p:spPr>
          <a:xfrm rot="19361449">
            <a:off x="3730752" y="2862072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44753">
            <a:off x="7568184" y="2813304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96282" y="1676602"/>
            <a:ext cx="4020312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Financial Reality </a:t>
            </a:r>
          </a:p>
          <a:p>
            <a:pPr marL="0" indent="0">
              <a:buNone/>
            </a:pPr>
            <a:r>
              <a:rPr lang="en-US" sz="1800" dirty="0" smtClean="0"/>
              <a:t>Searching for better value </a:t>
            </a:r>
            <a:endParaRPr lang="en-US" sz="1800" dirty="0"/>
          </a:p>
        </p:txBody>
      </p:sp>
      <p:sp>
        <p:nvSpPr>
          <p:cNvPr id="9" name="Down Arrow 8"/>
          <p:cNvSpPr/>
          <p:nvPr/>
        </p:nvSpPr>
        <p:spPr>
          <a:xfrm>
            <a:off x="5559553" y="2935599"/>
            <a:ext cx="521070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</a:t>
            </a:r>
            <a:endParaRPr lang="en-US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4424" y="1663548"/>
            <a:ext cx="2810256" cy="9108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Simple life, simple pleasures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32648" y="1663548"/>
            <a:ext cx="2810256" cy="9108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Appreciation </a:t>
            </a:r>
            <a:r>
              <a:rPr lang="en-US" sz="1800" b="1" dirty="0"/>
              <a:t>of our shared </a:t>
            </a:r>
            <a:r>
              <a:rPr lang="en-US" sz="1800" b="1" dirty="0" smtClean="0"/>
              <a:t>humanity and connectedness </a:t>
            </a:r>
            <a:endParaRPr lang="en-US" sz="1800" b="1" dirty="0"/>
          </a:p>
        </p:txBody>
      </p:sp>
      <p:sp>
        <p:nvSpPr>
          <p:cNvPr id="13" name="Down Arrow 12"/>
          <p:cNvSpPr/>
          <p:nvPr/>
        </p:nvSpPr>
        <p:spPr>
          <a:xfrm rot="19361449">
            <a:off x="3355408" y="2846516"/>
            <a:ext cx="420349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44753">
            <a:off x="7768248" y="2723162"/>
            <a:ext cx="420349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3850" y="1663548"/>
            <a:ext cx="2810256" cy="9108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Local is lekker and </a:t>
            </a:r>
          </a:p>
          <a:p>
            <a:pPr marL="0" indent="0" algn="ctr">
              <a:buNone/>
            </a:pPr>
            <a:r>
              <a:rPr lang="en-US" sz="1800" b="1" dirty="0" smtClean="0"/>
              <a:t>Nam Pride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688804" y="2661468"/>
            <a:ext cx="420349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78" y="3403910"/>
            <a:ext cx="2699475" cy="329864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8232648" y="4281056"/>
            <a:ext cx="2810256" cy="9108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Looking for more value </a:t>
            </a:r>
            <a:endParaRPr lang="en-US" sz="18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5864" y="4371240"/>
            <a:ext cx="2810256" cy="9108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Status Redefined </a:t>
            </a:r>
            <a:endParaRPr lang="en-US" sz="1800" b="1" dirty="0"/>
          </a:p>
        </p:txBody>
      </p:sp>
      <p:sp>
        <p:nvSpPr>
          <p:cNvPr id="20" name="Down Arrow 19"/>
          <p:cNvSpPr/>
          <p:nvPr/>
        </p:nvSpPr>
        <p:spPr>
          <a:xfrm rot="16200000">
            <a:off x="3616784" y="4499533"/>
            <a:ext cx="420349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7530576" y="4409349"/>
            <a:ext cx="420349" cy="6542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5360" y="1627316"/>
            <a:ext cx="3240024" cy="11155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On-line shopping growth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4488" y="1622048"/>
            <a:ext cx="3240024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Local is lekker and trusted 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23228" y="3750986"/>
            <a:ext cx="7022592" cy="292944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O&amp;L On-line shopping Hub</a:t>
            </a:r>
            <a:endParaRPr lang="en-US" sz="1800" dirty="0" smtClean="0"/>
          </a:p>
          <a:p>
            <a:r>
              <a:rPr lang="en-US" sz="1600" dirty="0" smtClean="0"/>
              <a:t>On line shopping portal for wide variety of businesses (internal and external)  but focused on small businesses and entrepreneurs </a:t>
            </a:r>
          </a:p>
          <a:p>
            <a:r>
              <a:rPr lang="en-US" sz="1600" dirty="0" smtClean="0"/>
              <a:t>Accessible to all – various shopping process from top end (digital, delivered to home) to bottom end (telephonic, brochure choice, </a:t>
            </a:r>
            <a:r>
              <a:rPr lang="en-US" sz="1600" dirty="0" err="1" smtClean="0"/>
              <a:t>Mobipay</a:t>
            </a:r>
            <a:r>
              <a:rPr lang="en-US" sz="1600" dirty="0" smtClean="0"/>
              <a:t>) delivered to nearest PnP or home. </a:t>
            </a:r>
          </a:p>
          <a:p>
            <a:r>
              <a:rPr lang="en-US" sz="1600" dirty="0" smtClean="0"/>
              <a:t>Distribution by O&amp;L Logistics </a:t>
            </a:r>
          </a:p>
          <a:p>
            <a:r>
              <a:rPr lang="en-US" sz="1600" dirty="0" smtClean="0"/>
              <a:t>Owned and run by O&amp;L</a:t>
            </a:r>
          </a:p>
          <a:p>
            <a:r>
              <a:rPr lang="en-US" sz="1600" dirty="0" smtClean="0"/>
              <a:t>Supported by O&amp;L Digital Hub </a:t>
            </a:r>
          </a:p>
          <a:p>
            <a:r>
              <a:rPr lang="en-US" sz="1600" dirty="0" smtClean="0"/>
              <a:t>Small business support via various COE functions.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6" name="Down Arrow 5"/>
          <p:cNvSpPr/>
          <p:nvPr/>
        </p:nvSpPr>
        <p:spPr>
          <a:xfrm rot="19361449">
            <a:off x="2788631" y="2846224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44753">
            <a:off x="8508713" y="2843646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44924" y="1627316"/>
            <a:ext cx="3240024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Supporting the small guy</a:t>
            </a:r>
          </a:p>
        </p:txBody>
      </p:sp>
      <p:sp>
        <p:nvSpPr>
          <p:cNvPr id="9" name="Down Arrow 8"/>
          <p:cNvSpPr/>
          <p:nvPr/>
        </p:nvSpPr>
        <p:spPr>
          <a:xfrm>
            <a:off x="5734524" y="2807772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0" y="3750986"/>
            <a:ext cx="1199578" cy="1199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70" y="4993484"/>
            <a:ext cx="1303020" cy="1303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535" y="3984842"/>
            <a:ext cx="1815465" cy="7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75360" y="1627316"/>
            <a:ext cx="3240024" cy="11155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On-line shopping growth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96380" y="4907774"/>
            <a:ext cx="7022592" cy="179477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Wernhil</a:t>
            </a:r>
            <a:r>
              <a:rPr lang="en-US" sz="2000" dirty="0" smtClean="0"/>
              <a:t> </a:t>
            </a:r>
            <a:r>
              <a:rPr lang="en-US" sz="2000" dirty="0" err="1" smtClean="0"/>
              <a:t>Tennants</a:t>
            </a:r>
            <a:r>
              <a:rPr lang="en-US" sz="2000" dirty="0" smtClean="0"/>
              <a:t> – online shopping development  </a:t>
            </a:r>
          </a:p>
          <a:p>
            <a:r>
              <a:rPr lang="en-US" sz="2000" dirty="0" smtClean="0"/>
              <a:t>On-line brand experiential shop fronts e.g. </a:t>
            </a:r>
            <a:r>
              <a:rPr lang="en-US" sz="2000" dirty="0" err="1" smtClean="0"/>
              <a:t>YuppieChef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Brand experiential shop fronts for Brands not in Namibia </a:t>
            </a:r>
          </a:p>
          <a:p>
            <a:r>
              <a:rPr lang="en-US" sz="2000" dirty="0" err="1" smtClean="0"/>
              <a:t>Wernhil</a:t>
            </a:r>
            <a:r>
              <a:rPr lang="en-US" sz="2000" dirty="0" smtClean="0"/>
              <a:t> Experiential mall – ‘’Pulse of the City” – on-going exciting, learning, experiencing, discovering activities  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82243" y="1622047"/>
            <a:ext cx="3240024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Want real tactile, human  and sensory experiences </a:t>
            </a:r>
          </a:p>
        </p:txBody>
      </p:sp>
      <p:sp>
        <p:nvSpPr>
          <p:cNvPr id="9" name="Down Arrow 8"/>
          <p:cNvSpPr/>
          <p:nvPr/>
        </p:nvSpPr>
        <p:spPr>
          <a:xfrm>
            <a:off x="5465967" y="2679967"/>
            <a:ext cx="565692" cy="7137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176" y="3488115"/>
            <a:ext cx="2173190" cy="1325245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512366" y="1947672"/>
            <a:ext cx="2286000" cy="59436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</a:t>
            </a:r>
            <a:endParaRPr lang="en-US" sz="3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00616" y="1654431"/>
            <a:ext cx="2680273" cy="11155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Interconnectedness and inequality unsustainability 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289223" y="1636147"/>
            <a:ext cx="2680273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On-Line Educational Opportunities </a:t>
            </a:r>
            <a:endParaRPr lang="en-US" sz="1800" dirty="0"/>
          </a:p>
        </p:txBody>
      </p:sp>
      <p:sp>
        <p:nvSpPr>
          <p:cNvPr id="17" name="Down Arrow 16"/>
          <p:cNvSpPr/>
          <p:nvPr/>
        </p:nvSpPr>
        <p:spPr>
          <a:xfrm rot="19361449">
            <a:off x="2728860" y="2866403"/>
            <a:ext cx="484632" cy="6040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44753">
            <a:off x="8571850" y="2861996"/>
            <a:ext cx="484632" cy="5657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19156" y="1654431"/>
            <a:ext cx="2680273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Health for all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5734524" y="2807772"/>
            <a:ext cx="484632" cy="4354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 descr="http://www.superkidschild.com/documents/SuperKids_no_lines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4074" y="4022190"/>
            <a:ext cx="3361238" cy="19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172981" y="3292737"/>
            <a:ext cx="3415816" cy="3452380"/>
            <a:chOff x="572046" y="2415244"/>
            <a:chExt cx="3715668" cy="3756955"/>
          </a:xfrm>
        </p:grpSpPr>
        <p:pic>
          <p:nvPicPr>
            <p:cNvPr id="23" name="Picture 2" descr="http://profile.ak.fbcdn.net/hprofile-ak-snc6/276900_229258697135157_54427333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46" y="2415244"/>
              <a:ext cx="3715668" cy="3756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www.clclife.com/killeen/images/stories/super%20kid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49" y="3733800"/>
              <a:ext cx="885570" cy="1050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4096056"/>
              <a:ext cx="2466004" cy="50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VITAMIN ENRICHED </a:t>
              </a:r>
            </a:p>
            <a:p>
              <a:pPr algn="ctr"/>
              <a:r>
                <a:rPr lang="en-US" sz="1200" b="1" dirty="0" smtClean="0"/>
                <a:t>FULL FAT CULTURED DRINK</a:t>
              </a:r>
              <a:endParaRPr lang="en-US" sz="12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71600" y="3530025"/>
              <a:ext cx="2438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Superkids</a:t>
              </a:r>
              <a:r>
                <a:rPr lang="en-US" sz="32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</a:t>
              </a:r>
              <a:endPara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30549" y="1669758"/>
            <a:ext cx="2680273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Vulnerable groups need support</a:t>
            </a:r>
          </a:p>
        </p:txBody>
      </p:sp>
    </p:spTree>
    <p:extLst>
      <p:ext uri="{BB962C8B-B14F-4D97-AF65-F5344CB8AC3E}">
        <p14:creationId xmlns:p14="http://schemas.microsoft.com/office/powerpoint/2010/main" val="34809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Connecting Dots</a:t>
            </a:r>
            <a:endParaRPr lang="en-US" sz="3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09600" y="1600201"/>
            <a:ext cx="3240024" cy="11155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smtClean="0">
                <a:solidFill>
                  <a:schemeClr val="tx1"/>
                </a:solidFill>
              </a:rPr>
              <a:t>On Line explosion</a:t>
            </a:r>
          </a:p>
          <a:p>
            <a:pPr marL="0" indent="0" algn="ctr">
              <a:buFont typeface="Arial"/>
              <a:buNone/>
            </a:pPr>
            <a:r>
              <a:rPr lang="en-US" sz="1800" smtClean="0">
                <a:solidFill>
                  <a:schemeClr val="tx1"/>
                </a:solidFill>
              </a:rPr>
              <a:t>Leveraging the power of technology to reach the masses.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328160" y="1640908"/>
            <a:ext cx="3240024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/>
              <a:t>Interconnectedness</a:t>
            </a:r>
          </a:p>
          <a:p>
            <a:pPr marL="0" indent="0">
              <a:buNone/>
            </a:pPr>
            <a:r>
              <a:rPr lang="en-US" sz="1600" dirty="0" smtClean="0"/>
              <a:t>Recognizing our interdependence - We all win or we all fail </a:t>
            </a:r>
            <a:endParaRPr lang="en-US" sz="16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495076" y="3773455"/>
            <a:ext cx="6894576" cy="23442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O&amp;L Academy </a:t>
            </a:r>
          </a:p>
          <a:p>
            <a:r>
              <a:rPr lang="en-US" sz="1800" b="1" dirty="0" smtClean="0"/>
              <a:t>On line teaching, training and capability building hub </a:t>
            </a:r>
          </a:p>
          <a:p>
            <a:r>
              <a:rPr lang="en-US" sz="1800" b="1" dirty="0" smtClean="0"/>
              <a:t>In conjunction with </a:t>
            </a:r>
            <a:r>
              <a:rPr lang="en-US" sz="1800" b="1" dirty="0" err="1" smtClean="0"/>
              <a:t>Dept</a:t>
            </a:r>
            <a:r>
              <a:rPr lang="en-US" sz="1800" b="1" dirty="0" smtClean="0"/>
              <a:t> of Education – certification </a:t>
            </a:r>
          </a:p>
          <a:p>
            <a:r>
              <a:rPr lang="en-US" sz="1800" b="1" dirty="0" smtClean="0"/>
              <a:t>Focus on internal and external education and skills development </a:t>
            </a:r>
          </a:p>
          <a:p>
            <a:r>
              <a:rPr lang="en-US" sz="1800" b="1" dirty="0" smtClean="0"/>
              <a:t>Opportunity for both external and internal brand support. </a:t>
            </a:r>
            <a:endParaRPr lang="en-US" sz="1800" dirty="0" smtClean="0"/>
          </a:p>
        </p:txBody>
      </p:sp>
      <p:sp>
        <p:nvSpPr>
          <p:cNvPr id="32" name="Down Arrow 31"/>
          <p:cNvSpPr/>
          <p:nvPr/>
        </p:nvSpPr>
        <p:spPr>
          <a:xfrm rot="19361449">
            <a:off x="2688336" y="2751464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944753">
            <a:off x="8372635" y="2766061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781544" y="1640907"/>
            <a:ext cx="3377184" cy="111556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 smtClean="0"/>
              <a:t>Uncertain World</a:t>
            </a:r>
          </a:p>
          <a:p>
            <a:pPr marL="0" indent="0">
              <a:buNone/>
            </a:pPr>
            <a:r>
              <a:rPr lang="en-US" sz="1800" dirty="0" smtClean="0"/>
              <a:t>Education and skills development is the answer to job security in an uncertain world. </a:t>
            </a:r>
            <a:endParaRPr lang="en-US" sz="1800" dirty="0"/>
          </a:p>
        </p:txBody>
      </p:sp>
      <p:sp>
        <p:nvSpPr>
          <p:cNvPr id="35" name="Down Arrow 34"/>
          <p:cNvSpPr/>
          <p:nvPr/>
        </p:nvSpPr>
        <p:spPr>
          <a:xfrm>
            <a:off x="5705856" y="2786413"/>
            <a:ext cx="484632" cy="8013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39029" y="2830262"/>
            <a:ext cx="9778323" cy="159543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2800" dirty="0" smtClean="0"/>
              <a:t>Brand Marketing principles in the new world</a:t>
            </a:r>
            <a:br>
              <a:rPr lang="en-US" sz="2800" dirty="0" smtClean="0"/>
            </a:br>
            <a:r>
              <a:rPr lang="en-US" sz="2800" dirty="0"/>
              <a:t>S</a:t>
            </a:r>
            <a:r>
              <a:rPr lang="en-US" sz="2800" dirty="0" smtClean="0"/>
              <a:t>ome thoughts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050" y="5678424"/>
            <a:ext cx="11331702" cy="90525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This is an amazing opportunity to let our O&amp;L Purpose guide us into the new world 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11" y="713232"/>
            <a:ext cx="4950730" cy="47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187647"/>
            <a:ext cx="9324974" cy="86962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Brand </a:t>
            </a:r>
            <a:r>
              <a:rPr lang="en-US" sz="2800" dirty="0"/>
              <a:t>Marketing Principles in the new </a:t>
            </a:r>
            <a:r>
              <a:rPr lang="en-US" sz="2800" dirty="0" smtClean="0"/>
              <a:t>normal – what you should </a:t>
            </a:r>
            <a:r>
              <a:rPr lang="en-US" sz="3100" b="1" dirty="0" smtClean="0"/>
              <a:t>do</a:t>
            </a:r>
            <a:r>
              <a:rPr lang="en-US" sz="2800" dirty="0" smtClean="0"/>
              <a:t>?</a:t>
            </a:r>
            <a:endParaRPr lang="en-ZA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5226" y="1692020"/>
            <a:ext cx="10372725" cy="44767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Become O&amp;L Purpose driven – let our O&amp;L Purpose guide us in order to create brands with heart that have a clear role in enhancing lives, whether emotionally, functionally or socially.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Become consumer and customer obsessed.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Engage </a:t>
            </a:r>
            <a:r>
              <a:rPr lang="en-US" sz="2000" dirty="0" smtClean="0"/>
              <a:t>consumers based </a:t>
            </a:r>
            <a:r>
              <a:rPr lang="en-US" sz="2000" dirty="0"/>
              <a:t>on deep insights </a:t>
            </a:r>
            <a:r>
              <a:rPr lang="en-US" sz="2000" dirty="0" smtClean="0"/>
              <a:t>to </a:t>
            </a:r>
            <a:r>
              <a:rPr lang="en-US" sz="2000" dirty="0"/>
              <a:t>really connect </a:t>
            </a:r>
            <a:r>
              <a:rPr lang="en-US" sz="2000" dirty="0" smtClean="0"/>
              <a:t>with their souls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Inspire hope, optimism, light and positivity – everybody is tired of the darkness.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 authentic  - everyone is so over  the #</a:t>
            </a:r>
            <a:r>
              <a:rPr lang="en-US" sz="2000" dirty="0" err="1" smtClean="0"/>
              <a:t>brandXcaresaboutyou</a:t>
            </a:r>
            <a:r>
              <a:rPr lang="en-US" sz="2000" dirty="0" smtClean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 different –  cut through the gratuitous, fake, insincere, self serving ‘’heartfelt’’ clutter.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Become more community driven - us rather than me – brands need to become intimate with and part of community lives.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Focus on action more than just talk.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 Co-operate and co-create, build sustainable ecosystems for the good of the people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9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187647"/>
            <a:ext cx="9324974" cy="86962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Some thoughts as to Brand </a:t>
            </a:r>
            <a:r>
              <a:rPr lang="en-US" sz="2800" dirty="0"/>
              <a:t>Marketing Principles in the new </a:t>
            </a:r>
            <a:r>
              <a:rPr lang="en-US" sz="2800" dirty="0" smtClean="0"/>
              <a:t>normal – what you should </a:t>
            </a:r>
            <a:r>
              <a:rPr lang="en-US" sz="3100" b="1" dirty="0" smtClean="0"/>
              <a:t>not</a:t>
            </a:r>
            <a:r>
              <a:rPr lang="en-US" sz="2800" dirty="0" smtClean="0"/>
              <a:t> </a:t>
            </a:r>
            <a:r>
              <a:rPr lang="en-US" sz="3100" b="1" dirty="0" smtClean="0"/>
              <a:t>do</a:t>
            </a:r>
            <a:r>
              <a:rPr lang="en-US" sz="2800" dirty="0" smtClean="0"/>
              <a:t>?</a:t>
            </a:r>
            <a:endParaRPr lang="en-ZA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381124"/>
            <a:ext cx="10372725" cy="547687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Never </a:t>
            </a:r>
            <a:r>
              <a:rPr lang="en-US" sz="2000" dirty="0"/>
              <a:t>ever take advantage of consumers vulnerable </a:t>
            </a:r>
            <a:r>
              <a:rPr lang="en-US" sz="2000" dirty="0" smtClean="0"/>
              <a:t>situations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Flaunt an aspirational pretentious, show off world that </a:t>
            </a:r>
            <a:r>
              <a:rPr lang="en-US" sz="2000" dirty="0" smtClean="0"/>
              <a:t>flies in the face of </a:t>
            </a:r>
            <a:r>
              <a:rPr lang="en-US" sz="2000" dirty="0"/>
              <a:t>the downtrodden</a:t>
            </a:r>
            <a:r>
              <a:rPr lang="en-US" sz="20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Follow the well worn, tired communication genre started during Lockdown -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37" y="2656894"/>
            <a:ext cx="7205754" cy="37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39029" y="2830262"/>
            <a:ext cx="9778323" cy="159543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3600" dirty="0" smtClean="0"/>
              <a:t>Thank You</a:t>
            </a:r>
            <a:br>
              <a:rPr lang="en-US" sz="3600" dirty="0" smtClean="0"/>
            </a:br>
            <a:r>
              <a:rPr lang="en-US" sz="3600" dirty="0" smtClean="0"/>
              <a:t>Thoughts, Comments and Questions?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47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33" y="1250824"/>
            <a:ext cx="7743444" cy="46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039029" y="2830262"/>
            <a:ext cx="9778323" cy="159543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en-US" sz="3600" dirty="0" smtClean="0"/>
              <a:t>Post-Webinar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98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051" y="187647"/>
            <a:ext cx="9324974" cy="86962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Key Trend Descriptions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3948"/>
              </p:ext>
            </p:extLst>
          </p:nvPr>
        </p:nvGraphicFramePr>
        <p:xfrm>
          <a:off x="527502" y="1166813"/>
          <a:ext cx="4860927" cy="5506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0927"/>
              </a:tblGrid>
              <a:tr h="377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POST COVID-19 TRENDS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56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Simple pleasures : Greater appreciation of the simple pleasures in life : things that are crafted, homemade, and have a provenance / Yearning for "good old days" and things that remind us of this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56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Newer is better : Demand for things and experiences that are new and exciting / stuff is expendable / always looking for new news / Want to be in the know / Chase the latest tech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18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Spirituality : Increased spirituality : a turn towards religion / </a:t>
                      </a:r>
                      <a:r>
                        <a:rPr lang="en-US" sz="1100" u="none" strike="noStrike" dirty="0" err="1">
                          <a:effectLst/>
                        </a:rPr>
                        <a:t>spirtual</a:t>
                      </a:r>
                      <a:r>
                        <a:rPr lang="en-US" sz="1100" u="none" strike="noStrike" dirty="0">
                          <a:effectLst/>
                        </a:rPr>
                        <a:t> awareness / alternative approaches to life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566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Extravagence</a:t>
                      </a:r>
                      <a:r>
                        <a:rPr lang="en-US" sz="1100" u="none" strike="noStrike" dirty="0">
                          <a:effectLst/>
                        </a:rPr>
                        <a:t> : </a:t>
                      </a:r>
                      <a:r>
                        <a:rPr lang="en-US" sz="1100" u="none" strike="noStrike" dirty="0" err="1">
                          <a:effectLst/>
                        </a:rPr>
                        <a:t>Conspicious</a:t>
                      </a:r>
                      <a:r>
                        <a:rPr lang="en-US" sz="1100" u="none" strike="noStrike" dirty="0">
                          <a:effectLst/>
                        </a:rPr>
                        <a:t> consumption - either as a "spoil me" gesture or as an attempt to seek validation or demonstrating status / revenge-spending / live on credit / disregard the future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403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Anti-materialism : Reject overt materialism &amp; ambition. Growing disdain for </a:t>
                      </a:r>
                      <a:r>
                        <a:rPr lang="en-US" sz="1100" u="none" strike="noStrike" dirty="0" err="1">
                          <a:effectLst/>
                        </a:rPr>
                        <a:t>conspicious</a:t>
                      </a:r>
                      <a:r>
                        <a:rPr lang="en-US" sz="1100" u="none" strike="noStrike" dirty="0">
                          <a:effectLst/>
                        </a:rPr>
                        <a:t> consumption, greed and overt materialism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Back to Basics : Batten down the hatches : hoarding / saving / only buying essentials / protecting my wealth at all costs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18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18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Altruism : Greater sense of altruism / community spirit / Ubuntu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Me-me-me : Growth in individualism : "me first" and stuff everybody else / look after, and protect me and my family first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18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Us vs them : Growing divisions in society : race / culture / ageism / class distinctions / growing xenophobia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Togetherness : Growth in community / societal support : "we're in this together"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  <a:tr h="37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Lock out the world : Increased isolationism - both as individuals / family units, and as a country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19940"/>
              </p:ext>
            </p:extLst>
          </p:nvPr>
        </p:nvGraphicFramePr>
        <p:xfrm>
          <a:off x="5596391" y="1034142"/>
          <a:ext cx="6029552" cy="5595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9552"/>
              </a:tblGrid>
              <a:tr h="19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Local is </a:t>
                      </a:r>
                      <a:r>
                        <a:rPr lang="en-US" sz="1100" u="none" strike="noStrike" dirty="0" err="1">
                          <a:effectLst/>
                        </a:rPr>
                        <a:t>lekker</a:t>
                      </a:r>
                      <a:r>
                        <a:rPr lang="en-US" sz="1100" u="none" strike="noStrike" dirty="0">
                          <a:effectLst/>
                        </a:rPr>
                        <a:t> : Increased support for "the small guy" / Active rejection of Big Business / searching out local goods &amp;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262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Bigger is better : disregard for small enterprise / cheaper is better / rise of imports / return of the mega-mall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262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Healthy me : Increased focus on personal health and protection / Get into the exercise routine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39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Carpe Diem : "Live in the moment" : rise in risky behaviour / hedonism / sex, drugs &amp; rock &amp; roll / disregard for consequences of my actions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262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One Earth : Growing awareness of the impact we have on the environment, and willing to make sacrifices to protect the earth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788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Stuff the planet : disregard for the impact I have on the environment / indifferent to the wellfare of the planet "Let's get the economy started regardless of the cost to the environment" / apathy owards recycling &amp; the conscious consumption / protecting the environment is someone else's problem / reckless exploitation of resources and the environment.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39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Digital me : Exponential growth in living a digital life : e-commerce / online shopping / virtual meetings / online schooling / digital escapism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39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Technosaurus : Rejection of a digital world : fake news / digital &amp; news overload / yearning for physical connections / fear of the power of a digitised 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Back to nature : Growing need to connect to nature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39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Bright City lights : The New Joller : looking for nightclubs / disco-rave / bars / socialising on the edge / yearning for social interaction &amp; connections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13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39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Amandla : Increased resistance to authority : questioning government &amp; authority figures / increased protests / Demands for accountability and greater personal freedoms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  <a:tr h="525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Big Brother : Rise of the </a:t>
                      </a:r>
                      <a:r>
                        <a:rPr lang="en-US" sz="1100" u="none" strike="noStrike" dirty="0" err="1">
                          <a:effectLst/>
                        </a:rPr>
                        <a:t>securocrats</a:t>
                      </a:r>
                      <a:r>
                        <a:rPr lang="en-US" sz="1100" u="none" strike="noStrike" dirty="0">
                          <a:effectLst/>
                        </a:rPr>
                        <a:t> : prolonged abuse of powers gained during emergency &amp; lack of accountability / consumers accept limitations  of freedoms / No objections to "police state" tactics / Support for stronger (autocratic) rule of the law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2" marR="4002" marT="40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trends : Likely vs Impact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642680"/>
              </p:ext>
            </p:extLst>
          </p:nvPr>
        </p:nvGraphicFramePr>
        <p:xfrm>
          <a:off x="160793" y="1328057"/>
          <a:ext cx="11584894" cy="526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74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246" y="187770"/>
            <a:ext cx="11082068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Covid-19 Impact Questions: 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246" y="2630722"/>
            <a:ext cx="3037186" cy="3241207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How dramatically will the world change?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or whom?</a:t>
            </a:r>
          </a:p>
          <a:p>
            <a:r>
              <a:rPr lang="en-US" sz="2000" dirty="0" smtClean="0"/>
              <a:t>Where, when and how?</a:t>
            </a:r>
          </a:p>
          <a:p>
            <a:r>
              <a:rPr lang="en-US" sz="2000" dirty="0" smtClean="0"/>
              <a:t>In what areas of their lives?</a:t>
            </a:r>
          </a:p>
          <a:p>
            <a:r>
              <a:rPr lang="en-US" sz="2000" dirty="0" smtClean="0"/>
              <a:t>For how long?</a:t>
            </a:r>
          </a:p>
          <a:p>
            <a:r>
              <a:rPr lang="en-US" sz="2000" dirty="0" smtClean="0"/>
              <a:t>What will the impacts on them be?</a:t>
            </a:r>
          </a:p>
          <a:p>
            <a:r>
              <a:rPr lang="en-US" sz="2000" dirty="0" smtClean="0"/>
              <a:t>What will consumers &amp; customers  new functional and emotional needs be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374" y="2195251"/>
            <a:ext cx="4199335" cy="36766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092440" y="2634305"/>
            <a:ext cx="3699868" cy="32376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Impact on our OPCO’s, brand portfolio’s?</a:t>
            </a:r>
          </a:p>
          <a:p>
            <a:r>
              <a:rPr lang="en-US" sz="2000" dirty="0" smtClean="0"/>
              <a:t>Brand positioning, communication, activation?</a:t>
            </a:r>
          </a:p>
          <a:p>
            <a:r>
              <a:rPr lang="en-US" sz="2000" dirty="0" smtClean="0"/>
              <a:t>How does this impact innovation?</a:t>
            </a:r>
          </a:p>
          <a:p>
            <a:r>
              <a:rPr lang="en-US" sz="2000" dirty="0" smtClean="0"/>
              <a:t>What are the implications -  opportunities and risks? </a:t>
            </a:r>
          </a:p>
          <a:p>
            <a:r>
              <a:rPr lang="en-US" sz="2000" dirty="0" smtClean="0"/>
              <a:t>What do we do about it to ensure we accelerate growth in the post </a:t>
            </a:r>
            <a:r>
              <a:rPr lang="en-US" sz="2000" dirty="0" err="1" smtClean="0"/>
              <a:t>Covid</a:t>
            </a:r>
            <a:r>
              <a:rPr lang="en-US" sz="2000" dirty="0" smtClean="0"/>
              <a:t> world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46" y="2195250"/>
            <a:ext cx="30371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Our customers &amp; consumers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8092440" y="2195250"/>
            <a:ext cx="36998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OPCO’s &amp; brands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40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575" y="20796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/>
              <a:t>Covid</a:t>
            </a:r>
            <a:r>
              <a:rPr lang="en-US" sz="2800" dirty="0" smtClean="0"/>
              <a:t> 19 Impact Timeline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23634" y="1236459"/>
            <a:ext cx="1812200" cy="119754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 </a:t>
            </a:r>
            <a:r>
              <a:rPr lang="en-US" dirty="0" err="1" smtClean="0">
                <a:solidFill>
                  <a:schemeClr val="tx1"/>
                </a:solidFill>
              </a:rPr>
              <a:t>Covid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4826" y="1269078"/>
            <a:ext cx="1862673" cy="117929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Covid</a:t>
            </a:r>
            <a:r>
              <a:rPr lang="en-US" dirty="0" smtClean="0">
                <a:solidFill>
                  <a:schemeClr val="tx1"/>
                </a:solidFill>
              </a:rPr>
              <a:t> Lockdown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3205" y="1226371"/>
            <a:ext cx="2010360" cy="119754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Lockdown Release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6807" y="1190515"/>
            <a:ext cx="3650065" cy="119754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</a:t>
            </a:r>
            <a:r>
              <a:rPr lang="en-US" dirty="0" err="1" smtClean="0">
                <a:solidFill>
                  <a:schemeClr val="tx1"/>
                </a:solidFill>
              </a:rPr>
              <a:t>Covid</a:t>
            </a:r>
            <a:r>
              <a:rPr lang="en-US" dirty="0" smtClean="0">
                <a:solidFill>
                  <a:schemeClr val="tx1"/>
                </a:solidFill>
              </a:rPr>
              <a:t> New Normal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Reset and Reframe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34846" y="1462169"/>
            <a:ext cx="443484" cy="70408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637128" y="1486901"/>
            <a:ext cx="538734" cy="70408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380908" y="1495696"/>
            <a:ext cx="545686" cy="70408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09331" y="2472107"/>
            <a:ext cx="6882725" cy="616251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Health Impact </a:t>
            </a:r>
            <a:r>
              <a:rPr lang="en-US" sz="1600" dirty="0" smtClean="0">
                <a:solidFill>
                  <a:schemeClr val="tx1"/>
                </a:solidFill>
              </a:rPr>
              <a:t>– Incidence, Therapeutics &amp; Vaccine dependent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09330" y="2986561"/>
            <a:ext cx="8958016" cy="570357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Socio Economic Impact </a:t>
            </a:r>
            <a:r>
              <a:rPr lang="en-US" sz="1600" dirty="0" smtClean="0">
                <a:solidFill>
                  <a:schemeClr val="tx1"/>
                </a:solidFill>
              </a:rPr>
              <a:t>– Will take longer to re-build post Release period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3630" y="4356639"/>
            <a:ext cx="1805348" cy="224957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Re-</a:t>
            </a:r>
            <a:r>
              <a:rPr lang="en-US" sz="1600" dirty="0" err="1" smtClean="0">
                <a:solidFill>
                  <a:schemeClr val="tx1"/>
                </a:solidFill>
              </a:rPr>
              <a:t>evalutaion</a:t>
            </a:r>
            <a:r>
              <a:rPr lang="en-US" sz="1600" dirty="0" smtClean="0">
                <a:solidFill>
                  <a:schemeClr val="tx1"/>
                </a:solidFill>
              </a:rPr>
              <a:t> of what’s important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Virtual life embedded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37128" y="4344570"/>
            <a:ext cx="3289466" cy="224957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Emotional release from Crisis Fatigue – extreme </a:t>
            </a:r>
            <a:r>
              <a:rPr lang="en-US" sz="1600" dirty="0" err="1" smtClean="0">
                <a:solidFill>
                  <a:schemeClr val="tx1"/>
                </a:solidFill>
              </a:rPr>
              <a:t>behaviour</a:t>
            </a:r>
            <a:r>
              <a:rPr lang="en-US" sz="1600" dirty="0" smtClean="0">
                <a:solidFill>
                  <a:schemeClr val="tx1"/>
                </a:solidFill>
              </a:rPr>
              <a:t> or heightened experiences.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Cautious reintegration into world: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Lingering </a:t>
            </a:r>
            <a:r>
              <a:rPr lang="en-US" sz="1600" dirty="0" err="1" smtClean="0">
                <a:solidFill>
                  <a:schemeClr val="tx1"/>
                </a:solidFill>
              </a:rPr>
              <a:t>Covid</a:t>
            </a:r>
            <a:r>
              <a:rPr lang="en-US" sz="1600" dirty="0" smtClean="0">
                <a:solidFill>
                  <a:schemeClr val="tx1"/>
                </a:solidFill>
              </a:rPr>
              <a:t> fear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Facing financial reality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Continuing new habits vs re-adoption of old 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8630" y="4317342"/>
            <a:ext cx="3588242" cy="229377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Adapting to new world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Returning to Normal or moving forward to the new normal.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What to take with to the new world and what to leave behind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Adopting new habits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2626" y="3582813"/>
            <a:ext cx="18053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/>
              <a:t>Survival and Self Reflection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7151" y="3601863"/>
            <a:ext cx="327991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/>
              <a:t>Emotional Release vs Rational Caution </a:t>
            </a:r>
            <a:endParaRPr lang="en-ZA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094725" y="3611388"/>
            <a:ext cx="357262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/>
              <a:t>Adjusting to a new future </a:t>
            </a:r>
          </a:p>
          <a:p>
            <a:pPr algn="ctr"/>
            <a:r>
              <a:rPr lang="en-ZA" sz="1600" dirty="0" smtClean="0"/>
              <a:t> Reprioritising, developing new habits</a:t>
            </a:r>
            <a:endParaRPr lang="en-ZA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62896" y="5234917"/>
            <a:ext cx="2173705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dirty="0" smtClean="0"/>
              <a:t>Stage Characteristics</a:t>
            </a:r>
            <a:endParaRPr lang="en-ZA" sz="1600" dirty="0"/>
          </a:p>
        </p:txBody>
      </p:sp>
      <p:sp>
        <p:nvSpPr>
          <p:cNvPr id="22" name="Right Arrow 21"/>
          <p:cNvSpPr/>
          <p:nvPr/>
        </p:nvSpPr>
        <p:spPr>
          <a:xfrm>
            <a:off x="2181062" y="4866785"/>
            <a:ext cx="443484" cy="704088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6945" y="2399088"/>
            <a:ext cx="1914483" cy="259048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1800" b="1" dirty="0" smtClean="0"/>
              <a:t>Demographics</a:t>
            </a:r>
          </a:p>
          <a:p>
            <a:r>
              <a:rPr lang="en-ZA" sz="1800" dirty="0" smtClean="0"/>
              <a:t>Age</a:t>
            </a:r>
          </a:p>
          <a:p>
            <a:r>
              <a:rPr lang="en-ZA" sz="1800" dirty="0" smtClean="0"/>
              <a:t>Income </a:t>
            </a:r>
          </a:p>
          <a:p>
            <a:r>
              <a:rPr lang="en-ZA" sz="1800" dirty="0" smtClean="0"/>
              <a:t>Gender </a:t>
            </a:r>
          </a:p>
          <a:p>
            <a:r>
              <a:rPr lang="en-ZA" sz="1800" dirty="0" smtClean="0"/>
              <a:t>Culture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04283" y="140022"/>
            <a:ext cx="10016067" cy="998706"/>
          </a:xfrm>
        </p:spPr>
        <p:txBody>
          <a:bodyPr>
            <a:normAutofit/>
          </a:bodyPr>
          <a:lstStyle/>
          <a:p>
            <a:pPr algn="l"/>
            <a:r>
              <a:rPr lang="en-ZA" sz="2400" dirty="0" err="1" smtClean="0"/>
              <a:t>Covid’s</a:t>
            </a:r>
            <a:r>
              <a:rPr lang="en-ZA" sz="2400" dirty="0" smtClean="0"/>
              <a:t> will have a broad impact on consumer psychographics, needs and behaviours  </a:t>
            </a:r>
            <a:endParaRPr lang="en-ZA" sz="3600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58929" y="2374464"/>
            <a:ext cx="1914483" cy="25904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 smtClean="0"/>
              <a:t>Psychographics </a:t>
            </a:r>
          </a:p>
          <a:p>
            <a:r>
              <a:rPr lang="en-ZA" sz="1800" dirty="0" smtClean="0"/>
              <a:t>Values</a:t>
            </a:r>
          </a:p>
          <a:p>
            <a:r>
              <a:rPr lang="en-ZA" sz="1800" dirty="0" smtClean="0"/>
              <a:t>Beliefs</a:t>
            </a:r>
          </a:p>
          <a:p>
            <a:r>
              <a:rPr lang="en-ZA" sz="1800" dirty="0" smtClean="0"/>
              <a:t>Attitudes </a:t>
            </a:r>
            <a:endParaRPr lang="en-ZA" sz="18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743820" y="2379651"/>
            <a:ext cx="1914483" cy="25904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 smtClean="0"/>
              <a:t>Needs </a:t>
            </a:r>
          </a:p>
          <a:p>
            <a:r>
              <a:rPr lang="en-ZA" sz="1800" dirty="0" smtClean="0"/>
              <a:t>Functional</a:t>
            </a:r>
          </a:p>
          <a:p>
            <a:r>
              <a:rPr lang="en-ZA" sz="1800" dirty="0" smtClean="0"/>
              <a:t>Emotional </a:t>
            </a:r>
            <a:endParaRPr lang="en-ZA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0089853" y="2399088"/>
            <a:ext cx="1914483" cy="25904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1800" b="1" dirty="0" smtClean="0"/>
              <a:t>Behaviours </a:t>
            </a:r>
          </a:p>
          <a:p>
            <a:r>
              <a:rPr lang="en-ZA" sz="1800" dirty="0" smtClean="0"/>
              <a:t>Social</a:t>
            </a:r>
          </a:p>
          <a:p>
            <a:r>
              <a:rPr lang="en-ZA" sz="1800" dirty="0" smtClean="0"/>
              <a:t>Shopping</a:t>
            </a:r>
          </a:p>
          <a:p>
            <a:r>
              <a:rPr lang="en-ZA" sz="1800" dirty="0" smtClean="0"/>
              <a:t>Brand </a:t>
            </a:r>
          </a:p>
          <a:p>
            <a:r>
              <a:rPr lang="en-ZA" sz="1800" dirty="0" smtClean="0"/>
              <a:t>Media</a:t>
            </a:r>
          </a:p>
          <a:p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37771" y="3309051"/>
            <a:ext cx="39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83453" y="3320949"/>
            <a:ext cx="39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93909" y="3322233"/>
            <a:ext cx="39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973958" y="2399088"/>
            <a:ext cx="1914483" cy="25904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ZA" sz="1800" b="1" dirty="0" smtClean="0"/>
              <a:t>Nature/Nurture</a:t>
            </a:r>
          </a:p>
          <a:p>
            <a:r>
              <a:rPr lang="en-ZA" sz="18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ZA" sz="1800" b="1" dirty="0" smtClean="0">
                <a:solidFill>
                  <a:srgbClr val="FF0000"/>
                </a:solidFill>
              </a:rPr>
              <a:t>Life Experience</a:t>
            </a:r>
          </a:p>
          <a:p>
            <a:r>
              <a:rPr lang="en-ZA" sz="1800" b="1" dirty="0" smtClean="0">
                <a:solidFill>
                  <a:srgbClr val="FF0000"/>
                </a:solidFill>
              </a:rPr>
              <a:t>Social and functional Trends </a:t>
            </a:r>
            <a:endParaRPr lang="en-ZA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3875" y="3313089"/>
            <a:ext cx="39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2" name="Down Arrow 11"/>
          <p:cNvSpPr/>
          <p:nvPr/>
        </p:nvSpPr>
        <p:spPr>
          <a:xfrm>
            <a:off x="7510865" y="1431336"/>
            <a:ext cx="2118864" cy="900857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Resultant Impact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855168" y="1526091"/>
            <a:ext cx="2114978" cy="822806"/>
          </a:xfrm>
          <a:prstGeom prst="downArrow">
            <a:avLst>
              <a:gd name="adj1" fmla="val 49439"/>
              <a:gd name="adj2" fmla="val 50558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Covid19 Impact 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5215340" y="1440861"/>
            <a:ext cx="2118864" cy="900857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Resultant Impact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9930215" y="1402761"/>
            <a:ext cx="2118864" cy="900857"/>
          </a:xfrm>
          <a:prstGeom prst="downArrow">
            <a:avLst>
              <a:gd name="adj1" fmla="val 50000"/>
              <a:gd name="adj2" fmla="val 4333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Resultant Impact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2234" y="5443312"/>
            <a:ext cx="10125075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O&amp;L Portfolio Implications.</a:t>
            </a:r>
          </a:p>
          <a:p>
            <a:pPr algn="ctr"/>
            <a:r>
              <a:rPr lang="en-US" dirty="0"/>
              <a:t>What do we need to continue, change or </a:t>
            </a:r>
            <a:r>
              <a:rPr lang="en-US" dirty="0" smtClean="0"/>
              <a:t>create across the marketing mix - product</a:t>
            </a:r>
            <a:r>
              <a:rPr lang="en-US" dirty="0"/>
              <a:t>, positioning, </a:t>
            </a:r>
            <a:r>
              <a:rPr lang="en-US" dirty="0" smtClean="0"/>
              <a:t>communication, price</a:t>
            </a:r>
            <a:r>
              <a:rPr lang="en-US" dirty="0"/>
              <a:t>, </a:t>
            </a:r>
            <a:r>
              <a:rPr lang="en-US" dirty="0" smtClean="0"/>
              <a:t>promotion in order to </a:t>
            </a:r>
            <a:r>
              <a:rPr lang="en-US" dirty="0"/>
              <a:t>accelerate sustainable growth in the post </a:t>
            </a:r>
            <a:r>
              <a:rPr lang="en-US" dirty="0" err="1"/>
              <a:t>Covid</a:t>
            </a:r>
            <a:r>
              <a:rPr lang="en-US" dirty="0"/>
              <a:t> world?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" y="187647"/>
            <a:ext cx="8720667" cy="99870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/>
              <a:t>Covid</a:t>
            </a:r>
            <a:r>
              <a:rPr lang="en-US" sz="2800" dirty="0" smtClean="0"/>
              <a:t> Namibian Societal Impact</a:t>
            </a:r>
            <a:endParaRPr lang="en-US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2520400"/>
              </p:ext>
            </p:extLst>
          </p:nvPr>
        </p:nvGraphicFramePr>
        <p:xfrm>
          <a:off x="2076122" y="1181936"/>
          <a:ext cx="6565334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667264" y="2501650"/>
            <a:ext cx="1191638" cy="1479926"/>
            <a:chOff x="2696135" y="2476337"/>
            <a:chExt cx="1191638" cy="2575049"/>
          </a:xfrm>
        </p:grpSpPr>
        <p:sp>
          <p:nvSpPr>
            <p:cNvPr id="4" name="Down Arrow 3"/>
            <p:cNvSpPr/>
            <p:nvPr/>
          </p:nvSpPr>
          <p:spPr>
            <a:xfrm rot="1962501" flipV="1">
              <a:off x="2696135" y="2476337"/>
              <a:ext cx="1191638" cy="2575049"/>
            </a:xfrm>
            <a:prstGeom prst="down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18054378">
              <a:off x="2166106" y="3709542"/>
              <a:ext cx="2092313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ZA" sz="2000" dirty="0" smtClean="0"/>
                <a:t>Pre </a:t>
              </a:r>
              <a:r>
                <a:rPr lang="en-ZA" sz="2000" dirty="0" err="1" smtClean="0"/>
                <a:t>Covid</a:t>
              </a:r>
              <a:endParaRPr lang="en-ZA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48313" y="1544829"/>
            <a:ext cx="1094312" cy="1634141"/>
            <a:chOff x="7396683" y="1223091"/>
            <a:chExt cx="1094312" cy="1634141"/>
          </a:xfrm>
        </p:grpSpPr>
        <p:sp>
          <p:nvSpPr>
            <p:cNvPr id="7" name="Down Arrow 6"/>
            <p:cNvSpPr/>
            <p:nvPr/>
          </p:nvSpPr>
          <p:spPr>
            <a:xfrm rot="19525538" flipV="1">
              <a:off x="7396683" y="1223091"/>
              <a:ext cx="1094312" cy="1427809"/>
            </a:xfrm>
            <a:prstGeom prst="down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3356503">
              <a:off x="7334557" y="1943684"/>
              <a:ext cx="145776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Post </a:t>
              </a:r>
              <a:r>
                <a:rPr lang="en-ZA" dirty="0" err="1" smtClean="0"/>
                <a:t>Covid</a:t>
              </a:r>
              <a:r>
                <a:rPr lang="en-ZA" dirty="0" smtClean="0"/>
                <a:t> </a:t>
              </a:r>
              <a:endParaRPr lang="en-ZA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65802" y="3064574"/>
            <a:ext cx="1092763" cy="3096215"/>
            <a:chOff x="9340350" y="3620682"/>
            <a:chExt cx="1092763" cy="2593699"/>
          </a:xfrm>
        </p:grpSpPr>
        <p:sp>
          <p:nvSpPr>
            <p:cNvPr id="10" name="Down Arrow 9"/>
            <p:cNvSpPr/>
            <p:nvPr/>
          </p:nvSpPr>
          <p:spPr>
            <a:xfrm rot="19597204">
              <a:off x="9340350" y="3620682"/>
              <a:ext cx="1092763" cy="2593699"/>
            </a:xfrm>
            <a:prstGeom prst="down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3315482">
              <a:off x="9070200" y="4613989"/>
              <a:ext cx="145776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Post </a:t>
              </a:r>
              <a:r>
                <a:rPr lang="en-ZA" dirty="0" err="1" smtClean="0"/>
                <a:t>Covid</a:t>
              </a:r>
              <a:r>
                <a:rPr lang="en-ZA" dirty="0" smtClean="0"/>
                <a:t> </a:t>
              </a:r>
              <a:endParaRPr lang="en-ZA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9734163" y="5124191"/>
            <a:ext cx="1823743" cy="8845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Need support to survive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8312183" y="2854098"/>
            <a:ext cx="1823743" cy="8845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Fear of falling back</a:t>
            </a:r>
            <a:endParaRPr lang="en-US" sz="1600" b="1" dirty="0"/>
          </a:p>
        </p:txBody>
      </p:sp>
      <p:sp>
        <p:nvSpPr>
          <p:cNvPr id="14" name="Oval 13"/>
          <p:cNvSpPr/>
          <p:nvPr/>
        </p:nvSpPr>
        <p:spPr>
          <a:xfrm>
            <a:off x="7538233" y="1498809"/>
            <a:ext cx="1823743" cy="8845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Re-evaluating Priorities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 rot="2066840">
            <a:off x="3622000" y="2065062"/>
            <a:ext cx="621792" cy="3873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2066840">
            <a:off x="1723643" y="3915171"/>
            <a:ext cx="621792" cy="22686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Chart 95"/>
          <p:cNvGraphicFramePr/>
          <p:nvPr>
            <p:extLst/>
          </p:nvPr>
        </p:nvGraphicFramePr>
        <p:xfrm>
          <a:off x="6549515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9" name="Chart 188"/>
          <p:cNvGraphicFramePr/>
          <p:nvPr>
            <p:extLst/>
          </p:nvPr>
        </p:nvGraphicFramePr>
        <p:xfrm>
          <a:off x="5254893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0" name="Chart 189"/>
          <p:cNvGraphicFramePr/>
          <p:nvPr>
            <p:extLst/>
          </p:nvPr>
        </p:nvGraphicFramePr>
        <p:xfrm>
          <a:off x="8940143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1" name="Chart 190"/>
          <p:cNvGraphicFramePr/>
          <p:nvPr>
            <p:extLst/>
          </p:nvPr>
        </p:nvGraphicFramePr>
        <p:xfrm>
          <a:off x="7711855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2" name="Chart 191"/>
          <p:cNvGraphicFramePr/>
          <p:nvPr>
            <p:extLst/>
          </p:nvPr>
        </p:nvGraphicFramePr>
        <p:xfrm>
          <a:off x="3947764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3" name="Chart 192"/>
          <p:cNvGraphicFramePr/>
          <p:nvPr>
            <p:extLst/>
          </p:nvPr>
        </p:nvGraphicFramePr>
        <p:xfrm>
          <a:off x="1413003" y="1491308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4" name="Chart 193"/>
          <p:cNvGraphicFramePr/>
          <p:nvPr>
            <p:extLst/>
          </p:nvPr>
        </p:nvGraphicFramePr>
        <p:xfrm>
          <a:off x="2597201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5" name="Chart 194"/>
          <p:cNvGraphicFramePr/>
          <p:nvPr>
            <p:extLst/>
          </p:nvPr>
        </p:nvGraphicFramePr>
        <p:xfrm>
          <a:off x="105539" y="1521421"/>
          <a:ext cx="3371096" cy="499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96" name="78 CuadroTexto"/>
          <p:cNvSpPr txBox="1"/>
          <p:nvPr/>
        </p:nvSpPr>
        <p:spPr>
          <a:xfrm>
            <a:off x="652111" y="1463422"/>
            <a:ext cx="1355343" cy="28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nl-NL"/>
            </a:defPPr>
            <a:lvl1pPr defTabSz="1217880" fontAlgn="base">
              <a:spcBef>
                <a:spcPts val="400"/>
              </a:spcBef>
              <a:spcAft>
                <a:spcPct val="0"/>
              </a:spcAft>
              <a:defRPr sz="1600" b="1">
                <a:solidFill>
                  <a:srgbClr val="0087C8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es-ES_tradnl" sz="1800" dirty="0">
                <a:solidFill>
                  <a:srgbClr val="000000"/>
                </a:solidFill>
              </a:rPr>
              <a:t>SOCIODEMO</a:t>
            </a:r>
            <a:endParaRPr lang="es-ES" sz="1800" dirty="0" err="1">
              <a:solidFill>
                <a:srgbClr val="000000"/>
              </a:solidFill>
            </a:endParaRPr>
          </a:p>
        </p:txBody>
      </p:sp>
      <p:grpSp>
        <p:nvGrpSpPr>
          <p:cNvPr id="197" name="Group 26"/>
          <p:cNvGrpSpPr>
            <a:grpSpLocks noChangeAspect="1"/>
          </p:cNvGrpSpPr>
          <p:nvPr/>
        </p:nvGrpSpPr>
        <p:grpSpPr bwMode="auto">
          <a:xfrm>
            <a:off x="420747" y="2829807"/>
            <a:ext cx="412632" cy="367604"/>
            <a:chOff x="214" y="753"/>
            <a:chExt cx="614" cy="547"/>
          </a:xfrm>
          <a:solidFill>
            <a:schemeClr val="accent1"/>
          </a:solidFill>
        </p:grpSpPr>
        <p:sp>
          <p:nvSpPr>
            <p:cNvPr id="198" name="Oval 27"/>
            <p:cNvSpPr>
              <a:spLocks noChangeArrowheads="1"/>
            </p:cNvSpPr>
            <p:nvPr/>
          </p:nvSpPr>
          <p:spPr bwMode="auto">
            <a:xfrm>
              <a:off x="643" y="753"/>
              <a:ext cx="185" cy="185"/>
            </a:xfrm>
            <a:prstGeom prst="ellipse">
              <a:avLst/>
            </a:prstGeom>
            <a:grpFill/>
            <a:ln w="34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78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Freeform 28"/>
            <p:cNvSpPr>
              <a:spLocks/>
            </p:cNvSpPr>
            <p:nvPr/>
          </p:nvSpPr>
          <p:spPr bwMode="auto">
            <a:xfrm>
              <a:off x="646" y="930"/>
              <a:ext cx="179" cy="281"/>
            </a:xfrm>
            <a:custGeom>
              <a:avLst/>
              <a:gdLst>
                <a:gd name="T0" fmla="*/ 179 w 179"/>
                <a:gd name="T1" fmla="*/ 174 h 281"/>
                <a:gd name="T2" fmla="*/ 109 w 179"/>
                <a:gd name="T3" fmla="*/ 174 h 281"/>
                <a:gd name="T4" fmla="*/ 109 w 179"/>
                <a:gd name="T5" fmla="*/ 0 h 281"/>
                <a:gd name="T6" fmla="*/ 70 w 179"/>
                <a:gd name="T7" fmla="*/ 0 h 281"/>
                <a:gd name="T8" fmla="*/ 70 w 179"/>
                <a:gd name="T9" fmla="*/ 174 h 281"/>
                <a:gd name="T10" fmla="*/ 0 w 179"/>
                <a:gd name="T11" fmla="*/ 174 h 281"/>
                <a:gd name="T12" fmla="*/ 0 w 179"/>
                <a:gd name="T13" fmla="*/ 210 h 281"/>
                <a:gd name="T14" fmla="*/ 70 w 179"/>
                <a:gd name="T15" fmla="*/ 210 h 281"/>
                <a:gd name="T16" fmla="*/ 70 w 179"/>
                <a:gd name="T17" fmla="*/ 281 h 281"/>
                <a:gd name="T18" fmla="*/ 109 w 179"/>
                <a:gd name="T19" fmla="*/ 281 h 281"/>
                <a:gd name="T20" fmla="*/ 109 w 179"/>
                <a:gd name="T21" fmla="*/ 210 h 281"/>
                <a:gd name="T22" fmla="*/ 179 w 179"/>
                <a:gd name="T23" fmla="*/ 210 h 281"/>
                <a:gd name="T24" fmla="*/ 179 w 179"/>
                <a:gd name="T25" fmla="*/ 17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81">
                  <a:moveTo>
                    <a:pt x="179" y="174"/>
                  </a:moveTo>
                  <a:lnTo>
                    <a:pt x="109" y="174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70" y="174"/>
                  </a:lnTo>
                  <a:lnTo>
                    <a:pt x="0" y="174"/>
                  </a:lnTo>
                  <a:lnTo>
                    <a:pt x="0" y="210"/>
                  </a:lnTo>
                  <a:lnTo>
                    <a:pt x="70" y="210"/>
                  </a:lnTo>
                  <a:lnTo>
                    <a:pt x="70" y="281"/>
                  </a:lnTo>
                  <a:lnTo>
                    <a:pt x="109" y="281"/>
                  </a:lnTo>
                  <a:lnTo>
                    <a:pt x="109" y="210"/>
                  </a:lnTo>
                  <a:lnTo>
                    <a:pt x="179" y="210"/>
                  </a:lnTo>
                  <a:lnTo>
                    <a:pt x="179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78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Freeform 29"/>
            <p:cNvSpPr>
              <a:spLocks/>
            </p:cNvSpPr>
            <p:nvPr/>
          </p:nvSpPr>
          <p:spPr bwMode="auto">
            <a:xfrm>
              <a:off x="214" y="1090"/>
              <a:ext cx="210" cy="210"/>
            </a:xfrm>
            <a:custGeom>
              <a:avLst/>
              <a:gdLst>
                <a:gd name="T0" fmla="*/ 10 w 75"/>
                <a:gd name="T1" fmla="*/ 20 h 75"/>
                <a:gd name="T2" fmla="*/ 55 w 75"/>
                <a:gd name="T3" fmla="*/ 10 h 75"/>
                <a:gd name="T4" fmla="*/ 65 w 75"/>
                <a:gd name="T5" fmla="*/ 55 h 75"/>
                <a:gd name="T6" fmla="*/ 20 w 75"/>
                <a:gd name="T7" fmla="*/ 65 h 75"/>
                <a:gd name="T8" fmla="*/ 10 w 75"/>
                <a:gd name="T9" fmla="*/ 2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0" y="20"/>
                  </a:moveTo>
                  <a:cubicBezTo>
                    <a:pt x="19" y="4"/>
                    <a:pt x="40" y="0"/>
                    <a:pt x="55" y="10"/>
                  </a:cubicBezTo>
                  <a:cubicBezTo>
                    <a:pt x="70" y="19"/>
                    <a:pt x="75" y="40"/>
                    <a:pt x="65" y="55"/>
                  </a:cubicBezTo>
                  <a:cubicBezTo>
                    <a:pt x="56" y="71"/>
                    <a:pt x="35" y="75"/>
                    <a:pt x="20" y="65"/>
                  </a:cubicBezTo>
                  <a:cubicBezTo>
                    <a:pt x="4" y="56"/>
                    <a:pt x="0" y="35"/>
                    <a:pt x="10" y="20"/>
                  </a:cubicBezTo>
                  <a:close/>
                </a:path>
              </a:pathLst>
            </a:custGeom>
            <a:grpFill/>
            <a:ln w="34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78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Freeform 30"/>
            <p:cNvSpPr>
              <a:spLocks/>
            </p:cNvSpPr>
            <p:nvPr/>
          </p:nvSpPr>
          <p:spPr bwMode="auto">
            <a:xfrm>
              <a:off x="348" y="865"/>
              <a:ext cx="214" cy="267"/>
            </a:xfrm>
            <a:custGeom>
              <a:avLst/>
              <a:gdLst>
                <a:gd name="T0" fmla="*/ 214 w 214"/>
                <a:gd name="T1" fmla="*/ 149 h 267"/>
                <a:gd name="T2" fmla="*/ 180 w 214"/>
                <a:gd name="T3" fmla="*/ 0 h 267"/>
                <a:gd name="T4" fmla="*/ 26 w 214"/>
                <a:gd name="T5" fmla="*/ 34 h 267"/>
                <a:gd name="T6" fmla="*/ 34 w 214"/>
                <a:gd name="T7" fmla="*/ 70 h 267"/>
                <a:gd name="T8" fmla="*/ 127 w 214"/>
                <a:gd name="T9" fmla="*/ 51 h 267"/>
                <a:gd name="T10" fmla="*/ 0 w 214"/>
                <a:gd name="T11" fmla="*/ 247 h 267"/>
                <a:gd name="T12" fmla="*/ 31 w 214"/>
                <a:gd name="T13" fmla="*/ 267 h 267"/>
                <a:gd name="T14" fmla="*/ 157 w 214"/>
                <a:gd name="T15" fmla="*/ 68 h 267"/>
                <a:gd name="T16" fmla="*/ 180 w 214"/>
                <a:gd name="T17" fmla="*/ 157 h 267"/>
                <a:gd name="T18" fmla="*/ 214 w 214"/>
                <a:gd name="T19" fmla="*/ 1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267">
                  <a:moveTo>
                    <a:pt x="214" y="149"/>
                  </a:moveTo>
                  <a:lnTo>
                    <a:pt x="180" y="0"/>
                  </a:lnTo>
                  <a:lnTo>
                    <a:pt x="26" y="34"/>
                  </a:lnTo>
                  <a:lnTo>
                    <a:pt x="34" y="70"/>
                  </a:lnTo>
                  <a:lnTo>
                    <a:pt x="127" y="51"/>
                  </a:lnTo>
                  <a:lnTo>
                    <a:pt x="0" y="247"/>
                  </a:lnTo>
                  <a:lnTo>
                    <a:pt x="31" y="267"/>
                  </a:lnTo>
                  <a:lnTo>
                    <a:pt x="157" y="68"/>
                  </a:lnTo>
                  <a:lnTo>
                    <a:pt x="180" y="157"/>
                  </a:ln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78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7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02" name="Group 5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20747" y="2065075"/>
            <a:ext cx="446931" cy="429738"/>
            <a:chOff x="423" y="-201"/>
            <a:chExt cx="4914" cy="4725"/>
          </a:xfrm>
          <a:solidFill>
            <a:schemeClr val="accent1"/>
          </a:solidFill>
        </p:grpSpPr>
        <p:sp>
          <p:nvSpPr>
            <p:cNvPr id="203" name="Freeform 53"/>
            <p:cNvSpPr>
              <a:spLocks noEditPoints="1"/>
            </p:cNvSpPr>
            <p:nvPr/>
          </p:nvSpPr>
          <p:spPr bwMode="auto">
            <a:xfrm>
              <a:off x="423" y="1311"/>
              <a:ext cx="2079" cy="2646"/>
            </a:xfrm>
            <a:custGeom>
              <a:avLst/>
              <a:gdLst>
                <a:gd name="T0" fmla="*/ 880 w 880"/>
                <a:gd name="T1" fmla="*/ 920 h 1120"/>
                <a:gd name="T2" fmla="*/ 440 w 880"/>
                <a:gd name="T3" fmla="*/ 1120 h 1120"/>
                <a:gd name="T4" fmla="*/ 0 w 880"/>
                <a:gd name="T5" fmla="*/ 920 h 1120"/>
                <a:gd name="T6" fmla="*/ 0 w 880"/>
                <a:gd name="T7" fmla="*/ 832 h 1120"/>
                <a:gd name="T8" fmla="*/ 440 w 880"/>
                <a:gd name="T9" fmla="*/ 960 h 1120"/>
                <a:gd name="T10" fmla="*/ 880 w 880"/>
                <a:gd name="T11" fmla="*/ 832 h 1120"/>
                <a:gd name="T12" fmla="*/ 880 w 880"/>
                <a:gd name="T13" fmla="*/ 920 h 1120"/>
                <a:gd name="T14" fmla="*/ 440 w 880"/>
                <a:gd name="T15" fmla="*/ 0 h 1120"/>
                <a:gd name="T16" fmla="*/ 880 w 880"/>
                <a:gd name="T17" fmla="*/ 200 h 1120"/>
                <a:gd name="T18" fmla="*/ 440 w 880"/>
                <a:gd name="T19" fmla="*/ 400 h 1120"/>
                <a:gd name="T20" fmla="*/ 0 w 880"/>
                <a:gd name="T21" fmla="*/ 200 h 1120"/>
                <a:gd name="T22" fmla="*/ 440 w 880"/>
                <a:gd name="T23" fmla="*/ 0 h 1120"/>
                <a:gd name="T24" fmla="*/ 0 w 880"/>
                <a:gd name="T25" fmla="*/ 680 h 1120"/>
                <a:gd name="T26" fmla="*/ 0 w 880"/>
                <a:gd name="T27" fmla="*/ 592 h 1120"/>
                <a:gd name="T28" fmla="*/ 440 w 880"/>
                <a:gd name="T29" fmla="*/ 720 h 1120"/>
                <a:gd name="T30" fmla="*/ 880 w 880"/>
                <a:gd name="T31" fmla="*/ 592 h 1120"/>
                <a:gd name="T32" fmla="*/ 880 w 880"/>
                <a:gd name="T33" fmla="*/ 680 h 1120"/>
                <a:gd name="T34" fmla="*/ 440 w 880"/>
                <a:gd name="T35" fmla="*/ 880 h 1120"/>
                <a:gd name="T36" fmla="*/ 0 w 880"/>
                <a:gd name="T37" fmla="*/ 680 h 1120"/>
                <a:gd name="T38" fmla="*/ 0 w 880"/>
                <a:gd name="T39" fmla="*/ 440 h 1120"/>
                <a:gd name="T40" fmla="*/ 0 w 880"/>
                <a:gd name="T41" fmla="*/ 352 h 1120"/>
                <a:gd name="T42" fmla="*/ 440 w 880"/>
                <a:gd name="T43" fmla="*/ 480 h 1120"/>
                <a:gd name="T44" fmla="*/ 880 w 880"/>
                <a:gd name="T45" fmla="*/ 352 h 1120"/>
                <a:gd name="T46" fmla="*/ 880 w 880"/>
                <a:gd name="T47" fmla="*/ 440 h 1120"/>
                <a:gd name="T48" fmla="*/ 440 w 880"/>
                <a:gd name="T49" fmla="*/ 640 h 1120"/>
                <a:gd name="T50" fmla="*/ 0 w 880"/>
                <a:gd name="T51" fmla="*/ 44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80" h="1120">
                  <a:moveTo>
                    <a:pt x="880" y="920"/>
                  </a:moveTo>
                  <a:cubicBezTo>
                    <a:pt x="880" y="1030"/>
                    <a:pt x="683" y="1120"/>
                    <a:pt x="440" y="1120"/>
                  </a:cubicBezTo>
                  <a:cubicBezTo>
                    <a:pt x="197" y="1120"/>
                    <a:pt x="0" y="1030"/>
                    <a:pt x="0" y="920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112" y="927"/>
                    <a:pt x="298" y="960"/>
                    <a:pt x="440" y="960"/>
                  </a:cubicBezTo>
                  <a:cubicBezTo>
                    <a:pt x="582" y="960"/>
                    <a:pt x="768" y="927"/>
                    <a:pt x="880" y="832"/>
                  </a:cubicBezTo>
                  <a:lnTo>
                    <a:pt x="880" y="920"/>
                  </a:lnTo>
                  <a:close/>
                  <a:moveTo>
                    <a:pt x="440" y="0"/>
                  </a:moveTo>
                  <a:cubicBezTo>
                    <a:pt x="683" y="0"/>
                    <a:pt x="880" y="90"/>
                    <a:pt x="880" y="200"/>
                  </a:cubicBezTo>
                  <a:cubicBezTo>
                    <a:pt x="880" y="310"/>
                    <a:pt x="683" y="400"/>
                    <a:pt x="440" y="400"/>
                  </a:cubicBezTo>
                  <a:cubicBezTo>
                    <a:pt x="197" y="400"/>
                    <a:pt x="0" y="310"/>
                    <a:pt x="0" y="200"/>
                  </a:cubicBezTo>
                  <a:cubicBezTo>
                    <a:pt x="0" y="90"/>
                    <a:pt x="197" y="0"/>
                    <a:pt x="440" y="0"/>
                  </a:cubicBezTo>
                  <a:close/>
                  <a:moveTo>
                    <a:pt x="0" y="680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112" y="687"/>
                    <a:pt x="298" y="720"/>
                    <a:pt x="440" y="720"/>
                  </a:cubicBezTo>
                  <a:cubicBezTo>
                    <a:pt x="582" y="720"/>
                    <a:pt x="768" y="687"/>
                    <a:pt x="880" y="592"/>
                  </a:cubicBezTo>
                  <a:cubicBezTo>
                    <a:pt x="880" y="680"/>
                    <a:pt x="880" y="680"/>
                    <a:pt x="880" y="680"/>
                  </a:cubicBezTo>
                  <a:cubicBezTo>
                    <a:pt x="880" y="834"/>
                    <a:pt x="549" y="880"/>
                    <a:pt x="440" y="880"/>
                  </a:cubicBezTo>
                  <a:cubicBezTo>
                    <a:pt x="331" y="880"/>
                    <a:pt x="0" y="834"/>
                    <a:pt x="0" y="680"/>
                  </a:cubicBezTo>
                  <a:close/>
                  <a:moveTo>
                    <a:pt x="0" y="44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112" y="447"/>
                    <a:pt x="298" y="480"/>
                    <a:pt x="440" y="480"/>
                  </a:cubicBezTo>
                  <a:cubicBezTo>
                    <a:pt x="582" y="480"/>
                    <a:pt x="768" y="447"/>
                    <a:pt x="880" y="352"/>
                  </a:cubicBezTo>
                  <a:cubicBezTo>
                    <a:pt x="880" y="440"/>
                    <a:pt x="880" y="440"/>
                    <a:pt x="880" y="440"/>
                  </a:cubicBezTo>
                  <a:cubicBezTo>
                    <a:pt x="880" y="594"/>
                    <a:pt x="549" y="640"/>
                    <a:pt x="440" y="640"/>
                  </a:cubicBezTo>
                  <a:cubicBezTo>
                    <a:pt x="331" y="640"/>
                    <a:pt x="0" y="594"/>
                    <a:pt x="0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89"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form 54"/>
            <p:cNvSpPr>
              <a:spLocks noEditPoints="1"/>
            </p:cNvSpPr>
            <p:nvPr/>
          </p:nvSpPr>
          <p:spPr bwMode="auto">
            <a:xfrm>
              <a:off x="3258" y="1311"/>
              <a:ext cx="2079" cy="3213"/>
            </a:xfrm>
            <a:custGeom>
              <a:avLst/>
              <a:gdLst>
                <a:gd name="T0" fmla="*/ 880 w 880"/>
                <a:gd name="T1" fmla="*/ 920 h 1360"/>
                <a:gd name="T2" fmla="*/ 440 w 880"/>
                <a:gd name="T3" fmla="*/ 1120 h 1360"/>
                <a:gd name="T4" fmla="*/ 0 w 880"/>
                <a:gd name="T5" fmla="*/ 920 h 1360"/>
                <a:gd name="T6" fmla="*/ 0 w 880"/>
                <a:gd name="T7" fmla="*/ 832 h 1360"/>
                <a:gd name="T8" fmla="*/ 440 w 880"/>
                <a:gd name="T9" fmla="*/ 960 h 1360"/>
                <a:gd name="T10" fmla="*/ 880 w 880"/>
                <a:gd name="T11" fmla="*/ 832 h 1360"/>
                <a:gd name="T12" fmla="*/ 880 w 880"/>
                <a:gd name="T13" fmla="*/ 920 h 1360"/>
                <a:gd name="T14" fmla="*/ 880 w 880"/>
                <a:gd name="T15" fmla="*/ 1160 h 1360"/>
                <a:gd name="T16" fmla="*/ 440 w 880"/>
                <a:gd name="T17" fmla="*/ 1360 h 1360"/>
                <a:gd name="T18" fmla="*/ 0 w 880"/>
                <a:gd name="T19" fmla="*/ 1160 h 1360"/>
                <a:gd name="T20" fmla="*/ 0 w 880"/>
                <a:gd name="T21" fmla="*/ 1072 h 1360"/>
                <a:gd name="T22" fmla="*/ 440 w 880"/>
                <a:gd name="T23" fmla="*/ 1200 h 1360"/>
                <a:gd name="T24" fmla="*/ 880 w 880"/>
                <a:gd name="T25" fmla="*/ 1072 h 1360"/>
                <a:gd name="T26" fmla="*/ 880 w 880"/>
                <a:gd name="T27" fmla="*/ 1160 h 1360"/>
                <a:gd name="T28" fmla="*/ 440 w 880"/>
                <a:gd name="T29" fmla="*/ 0 h 1360"/>
                <a:gd name="T30" fmla="*/ 880 w 880"/>
                <a:gd name="T31" fmla="*/ 200 h 1360"/>
                <a:gd name="T32" fmla="*/ 440 w 880"/>
                <a:gd name="T33" fmla="*/ 400 h 1360"/>
                <a:gd name="T34" fmla="*/ 0 w 880"/>
                <a:gd name="T35" fmla="*/ 200 h 1360"/>
                <a:gd name="T36" fmla="*/ 440 w 880"/>
                <a:gd name="T37" fmla="*/ 0 h 1360"/>
                <a:gd name="T38" fmla="*/ 0 w 880"/>
                <a:gd name="T39" fmla="*/ 680 h 1360"/>
                <a:gd name="T40" fmla="*/ 0 w 880"/>
                <a:gd name="T41" fmla="*/ 592 h 1360"/>
                <a:gd name="T42" fmla="*/ 440 w 880"/>
                <a:gd name="T43" fmla="*/ 720 h 1360"/>
                <a:gd name="T44" fmla="*/ 880 w 880"/>
                <a:gd name="T45" fmla="*/ 592 h 1360"/>
                <a:gd name="T46" fmla="*/ 880 w 880"/>
                <a:gd name="T47" fmla="*/ 680 h 1360"/>
                <a:gd name="T48" fmla="*/ 440 w 880"/>
                <a:gd name="T49" fmla="*/ 880 h 1360"/>
                <a:gd name="T50" fmla="*/ 0 w 880"/>
                <a:gd name="T51" fmla="*/ 680 h 1360"/>
                <a:gd name="T52" fmla="*/ 0 w 880"/>
                <a:gd name="T53" fmla="*/ 440 h 1360"/>
                <a:gd name="T54" fmla="*/ 0 w 880"/>
                <a:gd name="T55" fmla="*/ 352 h 1360"/>
                <a:gd name="T56" fmla="*/ 440 w 880"/>
                <a:gd name="T57" fmla="*/ 480 h 1360"/>
                <a:gd name="T58" fmla="*/ 880 w 880"/>
                <a:gd name="T59" fmla="*/ 352 h 1360"/>
                <a:gd name="T60" fmla="*/ 880 w 880"/>
                <a:gd name="T61" fmla="*/ 440 h 1360"/>
                <a:gd name="T62" fmla="*/ 440 w 880"/>
                <a:gd name="T63" fmla="*/ 640 h 1360"/>
                <a:gd name="T64" fmla="*/ 0 w 880"/>
                <a:gd name="T65" fmla="*/ 44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0" h="1360">
                  <a:moveTo>
                    <a:pt x="880" y="920"/>
                  </a:moveTo>
                  <a:cubicBezTo>
                    <a:pt x="880" y="1030"/>
                    <a:pt x="683" y="1120"/>
                    <a:pt x="440" y="1120"/>
                  </a:cubicBezTo>
                  <a:cubicBezTo>
                    <a:pt x="197" y="1120"/>
                    <a:pt x="0" y="1030"/>
                    <a:pt x="0" y="920"/>
                  </a:cubicBezTo>
                  <a:cubicBezTo>
                    <a:pt x="0" y="832"/>
                    <a:pt x="0" y="832"/>
                    <a:pt x="0" y="832"/>
                  </a:cubicBezTo>
                  <a:cubicBezTo>
                    <a:pt x="112" y="927"/>
                    <a:pt x="298" y="960"/>
                    <a:pt x="440" y="960"/>
                  </a:cubicBezTo>
                  <a:cubicBezTo>
                    <a:pt x="582" y="960"/>
                    <a:pt x="768" y="927"/>
                    <a:pt x="880" y="832"/>
                  </a:cubicBezTo>
                  <a:lnTo>
                    <a:pt x="880" y="920"/>
                  </a:lnTo>
                  <a:close/>
                  <a:moveTo>
                    <a:pt x="880" y="1160"/>
                  </a:moveTo>
                  <a:cubicBezTo>
                    <a:pt x="880" y="1270"/>
                    <a:pt x="683" y="1360"/>
                    <a:pt x="440" y="1360"/>
                  </a:cubicBezTo>
                  <a:cubicBezTo>
                    <a:pt x="197" y="1360"/>
                    <a:pt x="0" y="1270"/>
                    <a:pt x="0" y="1160"/>
                  </a:cubicBezTo>
                  <a:cubicBezTo>
                    <a:pt x="0" y="1072"/>
                    <a:pt x="0" y="1072"/>
                    <a:pt x="0" y="1072"/>
                  </a:cubicBezTo>
                  <a:cubicBezTo>
                    <a:pt x="112" y="1167"/>
                    <a:pt x="298" y="1200"/>
                    <a:pt x="440" y="1200"/>
                  </a:cubicBezTo>
                  <a:cubicBezTo>
                    <a:pt x="582" y="1200"/>
                    <a:pt x="768" y="1167"/>
                    <a:pt x="880" y="1072"/>
                  </a:cubicBezTo>
                  <a:lnTo>
                    <a:pt x="880" y="1160"/>
                  </a:lnTo>
                  <a:close/>
                  <a:moveTo>
                    <a:pt x="440" y="0"/>
                  </a:moveTo>
                  <a:cubicBezTo>
                    <a:pt x="683" y="0"/>
                    <a:pt x="880" y="90"/>
                    <a:pt x="880" y="200"/>
                  </a:cubicBezTo>
                  <a:cubicBezTo>
                    <a:pt x="880" y="310"/>
                    <a:pt x="683" y="400"/>
                    <a:pt x="440" y="400"/>
                  </a:cubicBezTo>
                  <a:cubicBezTo>
                    <a:pt x="197" y="400"/>
                    <a:pt x="0" y="310"/>
                    <a:pt x="0" y="200"/>
                  </a:cubicBezTo>
                  <a:cubicBezTo>
                    <a:pt x="0" y="90"/>
                    <a:pt x="197" y="0"/>
                    <a:pt x="440" y="0"/>
                  </a:cubicBezTo>
                  <a:close/>
                  <a:moveTo>
                    <a:pt x="0" y="680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112" y="687"/>
                    <a:pt x="298" y="720"/>
                    <a:pt x="440" y="720"/>
                  </a:cubicBezTo>
                  <a:cubicBezTo>
                    <a:pt x="582" y="720"/>
                    <a:pt x="768" y="687"/>
                    <a:pt x="880" y="592"/>
                  </a:cubicBezTo>
                  <a:cubicBezTo>
                    <a:pt x="880" y="680"/>
                    <a:pt x="880" y="680"/>
                    <a:pt x="880" y="680"/>
                  </a:cubicBezTo>
                  <a:cubicBezTo>
                    <a:pt x="880" y="834"/>
                    <a:pt x="549" y="880"/>
                    <a:pt x="440" y="880"/>
                  </a:cubicBezTo>
                  <a:cubicBezTo>
                    <a:pt x="331" y="880"/>
                    <a:pt x="0" y="834"/>
                    <a:pt x="0" y="680"/>
                  </a:cubicBezTo>
                  <a:close/>
                  <a:moveTo>
                    <a:pt x="0" y="44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112" y="447"/>
                    <a:pt x="298" y="480"/>
                    <a:pt x="440" y="480"/>
                  </a:cubicBezTo>
                  <a:cubicBezTo>
                    <a:pt x="582" y="480"/>
                    <a:pt x="768" y="447"/>
                    <a:pt x="880" y="352"/>
                  </a:cubicBezTo>
                  <a:cubicBezTo>
                    <a:pt x="880" y="440"/>
                    <a:pt x="880" y="440"/>
                    <a:pt x="880" y="440"/>
                  </a:cubicBezTo>
                  <a:cubicBezTo>
                    <a:pt x="880" y="594"/>
                    <a:pt x="549" y="640"/>
                    <a:pt x="440" y="640"/>
                  </a:cubicBezTo>
                  <a:cubicBezTo>
                    <a:pt x="331" y="640"/>
                    <a:pt x="0" y="594"/>
                    <a:pt x="0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89"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form 55"/>
            <p:cNvSpPr>
              <a:spLocks noEditPoints="1"/>
            </p:cNvSpPr>
            <p:nvPr/>
          </p:nvSpPr>
          <p:spPr bwMode="auto">
            <a:xfrm>
              <a:off x="2124" y="-201"/>
              <a:ext cx="2079" cy="3777"/>
            </a:xfrm>
            <a:custGeom>
              <a:avLst/>
              <a:gdLst>
                <a:gd name="T0" fmla="*/ 400 w 880"/>
                <a:gd name="T1" fmla="*/ 1119 h 1599"/>
                <a:gd name="T2" fmla="*/ 240 w 880"/>
                <a:gd name="T3" fmla="*/ 1098 h 1599"/>
                <a:gd name="T4" fmla="*/ 240 w 880"/>
                <a:gd name="T5" fmla="*/ 939 h 1599"/>
                <a:gd name="T6" fmla="*/ 400 w 880"/>
                <a:gd name="T7" fmla="*/ 959 h 1599"/>
                <a:gd name="T8" fmla="*/ 400 w 880"/>
                <a:gd name="T9" fmla="*/ 1119 h 1599"/>
                <a:gd name="T10" fmla="*/ 400 w 880"/>
                <a:gd name="T11" fmla="*/ 1599 h 1599"/>
                <a:gd name="T12" fmla="*/ 240 w 880"/>
                <a:gd name="T13" fmla="*/ 1578 h 1599"/>
                <a:gd name="T14" fmla="*/ 240 w 880"/>
                <a:gd name="T15" fmla="*/ 1419 h 1599"/>
                <a:gd name="T16" fmla="*/ 400 w 880"/>
                <a:gd name="T17" fmla="*/ 1439 h 1599"/>
                <a:gd name="T18" fmla="*/ 400 w 880"/>
                <a:gd name="T19" fmla="*/ 1599 h 1599"/>
                <a:gd name="T20" fmla="*/ 240 w 880"/>
                <a:gd name="T21" fmla="*/ 1179 h 1599"/>
                <a:gd name="T22" fmla="*/ 400 w 880"/>
                <a:gd name="T23" fmla="*/ 1199 h 1599"/>
                <a:gd name="T24" fmla="*/ 400 w 880"/>
                <a:gd name="T25" fmla="*/ 1358 h 1599"/>
                <a:gd name="T26" fmla="*/ 240 w 880"/>
                <a:gd name="T27" fmla="*/ 1334 h 1599"/>
                <a:gd name="T28" fmla="*/ 240 w 880"/>
                <a:gd name="T29" fmla="*/ 1179 h 1599"/>
                <a:gd name="T30" fmla="*/ 440 w 880"/>
                <a:gd name="T31" fmla="*/ 0 h 1599"/>
                <a:gd name="T32" fmla="*/ 880 w 880"/>
                <a:gd name="T33" fmla="*/ 200 h 1599"/>
                <a:gd name="T34" fmla="*/ 440 w 880"/>
                <a:gd name="T35" fmla="*/ 400 h 1599"/>
                <a:gd name="T36" fmla="*/ 0 w 880"/>
                <a:gd name="T37" fmla="*/ 200 h 1599"/>
                <a:gd name="T38" fmla="*/ 440 w 880"/>
                <a:gd name="T39" fmla="*/ 0 h 1599"/>
                <a:gd name="T40" fmla="*/ 0 w 880"/>
                <a:gd name="T41" fmla="*/ 604 h 1599"/>
                <a:gd name="T42" fmla="*/ 0 w 880"/>
                <a:gd name="T43" fmla="*/ 592 h 1599"/>
                <a:gd name="T44" fmla="*/ 32 w 880"/>
                <a:gd name="T45" fmla="*/ 616 h 1599"/>
                <a:gd name="T46" fmla="*/ 0 w 880"/>
                <a:gd name="T47" fmla="*/ 604 h 1599"/>
                <a:gd name="T48" fmla="*/ 125 w 880"/>
                <a:gd name="T49" fmla="*/ 664 h 1599"/>
                <a:gd name="T50" fmla="*/ 440 w 880"/>
                <a:gd name="T51" fmla="*/ 720 h 1599"/>
                <a:gd name="T52" fmla="*/ 450 w 880"/>
                <a:gd name="T53" fmla="*/ 720 h 1599"/>
                <a:gd name="T54" fmla="*/ 400 w 880"/>
                <a:gd name="T55" fmla="*/ 840 h 1599"/>
                <a:gd name="T56" fmla="*/ 400 w 880"/>
                <a:gd name="T57" fmla="*/ 878 h 1599"/>
                <a:gd name="T58" fmla="*/ 240 w 880"/>
                <a:gd name="T59" fmla="*/ 854 h 1599"/>
                <a:gd name="T60" fmla="*/ 240 w 880"/>
                <a:gd name="T61" fmla="*/ 840 h 1599"/>
                <a:gd name="T62" fmla="*/ 125 w 880"/>
                <a:gd name="T63" fmla="*/ 664 h 1599"/>
                <a:gd name="T64" fmla="*/ 0 w 880"/>
                <a:gd name="T65" fmla="*/ 440 h 1599"/>
                <a:gd name="T66" fmla="*/ 0 w 880"/>
                <a:gd name="T67" fmla="*/ 352 h 1599"/>
                <a:gd name="T68" fmla="*/ 440 w 880"/>
                <a:gd name="T69" fmla="*/ 480 h 1599"/>
                <a:gd name="T70" fmla="*/ 880 w 880"/>
                <a:gd name="T71" fmla="*/ 352 h 1599"/>
                <a:gd name="T72" fmla="*/ 880 w 880"/>
                <a:gd name="T73" fmla="*/ 440 h 1599"/>
                <a:gd name="T74" fmla="*/ 766 w 880"/>
                <a:gd name="T75" fmla="*/ 572 h 1599"/>
                <a:gd name="T76" fmla="*/ 586 w 880"/>
                <a:gd name="T77" fmla="*/ 625 h 1599"/>
                <a:gd name="T78" fmla="*/ 440 w 880"/>
                <a:gd name="T79" fmla="*/ 640 h 1599"/>
                <a:gd name="T80" fmla="*/ 0 w 880"/>
                <a:gd name="T81" fmla="*/ 44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0" h="1599">
                  <a:moveTo>
                    <a:pt x="400" y="1119"/>
                  </a:moveTo>
                  <a:cubicBezTo>
                    <a:pt x="343" y="1117"/>
                    <a:pt x="289" y="1110"/>
                    <a:pt x="240" y="1098"/>
                  </a:cubicBezTo>
                  <a:cubicBezTo>
                    <a:pt x="240" y="939"/>
                    <a:pt x="240" y="939"/>
                    <a:pt x="240" y="939"/>
                  </a:cubicBezTo>
                  <a:cubicBezTo>
                    <a:pt x="294" y="951"/>
                    <a:pt x="349" y="957"/>
                    <a:pt x="400" y="959"/>
                  </a:cubicBezTo>
                  <a:lnTo>
                    <a:pt x="400" y="1119"/>
                  </a:lnTo>
                  <a:close/>
                  <a:moveTo>
                    <a:pt x="400" y="1599"/>
                  </a:moveTo>
                  <a:cubicBezTo>
                    <a:pt x="343" y="1597"/>
                    <a:pt x="289" y="1590"/>
                    <a:pt x="240" y="1578"/>
                  </a:cubicBezTo>
                  <a:cubicBezTo>
                    <a:pt x="240" y="1419"/>
                    <a:pt x="240" y="1419"/>
                    <a:pt x="240" y="1419"/>
                  </a:cubicBezTo>
                  <a:cubicBezTo>
                    <a:pt x="294" y="1431"/>
                    <a:pt x="349" y="1437"/>
                    <a:pt x="400" y="1439"/>
                  </a:cubicBezTo>
                  <a:lnTo>
                    <a:pt x="400" y="1599"/>
                  </a:lnTo>
                  <a:close/>
                  <a:moveTo>
                    <a:pt x="240" y="1179"/>
                  </a:moveTo>
                  <a:cubicBezTo>
                    <a:pt x="294" y="1191"/>
                    <a:pt x="349" y="1197"/>
                    <a:pt x="400" y="1199"/>
                  </a:cubicBezTo>
                  <a:cubicBezTo>
                    <a:pt x="400" y="1358"/>
                    <a:pt x="400" y="1358"/>
                    <a:pt x="400" y="1358"/>
                  </a:cubicBezTo>
                  <a:cubicBezTo>
                    <a:pt x="356" y="1356"/>
                    <a:pt x="298" y="1348"/>
                    <a:pt x="240" y="1334"/>
                  </a:cubicBezTo>
                  <a:lnTo>
                    <a:pt x="240" y="1179"/>
                  </a:lnTo>
                  <a:close/>
                  <a:moveTo>
                    <a:pt x="440" y="0"/>
                  </a:moveTo>
                  <a:cubicBezTo>
                    <a:pt x="683" y="0"/>
                    <a:pt x="880" y="90"/>
                    <a:pt x="880" y="200"/>
                  </a:cubicBezTo>
                  <a:cubicBezTo>
                    <a:pt x="880" y="310"/>
                    <a:pt x="683" y="400"/>
                    <a:pt x="440" y="400"/>
                  </a:cubicBezTo>
                  <a:cubicBezTo>
                    <a:pt x="197" y="400"/>
                    <a:pt x="0" y="310"/>
                    <a:pt x="0" y="200"/>
                  </a:cubicBezTo>
                  <a:cubicBezTo>
                    <a:pt x="0" y="90"/>
                    <a:pt x="197" y="0"/>
                    <a:pt x="440" y="0"/>
                  </a:cubicBezTo>
                  <a:close/>
                  <a:moveTo>
                    <a:pt x="0" y="604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10" y="600"/>
                    <a:pt x="21" y="608"/>
                    <a:pt x="32" y="616"/>
                  </a:cubicBezTo>
                  <a:cubicBezTo>
                    <a:pt x="22" y="612"/>
                    <a:pt x="11" y="608"/>
                    <a:pt x="0" y="604"/>
                  </a:cubicBezTo>
                  <a:close/>
                  <a:moveTo>
                    <a:pt x="125" y="664"/>
                  </a:moveTo>
                  <a:cubicBezTo>
                    <a:pt x="226" y="705"/>
                    <a:pt x="343" y="720"/>
                    <a:pt x="440" y="720"/>
                  </a:cubicBezTo>
                  <a:cubicBezTo>
                    <a:pt x="443" y="720"/>
                    <a:pt x="447" y="720"/>
                    <a:pt x="450" y="720"/>
                  </a:cubicBezTo>
                  <a:cubicBezTo>
                    <a:pt x="418" y="756"/>
                    <a:pt x="400" y="797"/>
                    <a:pt x="400" y="840"/>
                  </a:cubicBezTo>
                  <a:cubicBezTo>
                    <a:pt x="400" y="878"/>
                    <a:pt x="400" y="878"/>
                    <a:pt x="400" y="878"/>
                  </a:cubicBezTo>
                  <a:cubicBezTo>
                    <a:pt x="356" y="876"/>
                    <a:pt x="298" y="868"/>
                    <a:pt x="240" y="854"/>
                  </a:cubicBezTo>
                  <a:cubicBezTo>
                    <a:pt x="240" y="840"/>
                    <a:pt x="240" y="840"/>
                    <a:pt x="240" y="840"/>
                  </a:cubicBezTo>
                  <a:cubicBezTo>
                    <a:pt x="240" y="774"/>
                    <a:pt x="197" y="712"/>
                    <a:pt x="125" y="664"/>
                  </a:cubicBezTo>
                  <a:close/>
                  <a:moveTo>
                    <a:pt x="0" y="440"/>
                  </a:moveTo>
                  <a:cubicBezTo>
                    <a:pt x="0" y="352"/>
                    <a:pt x="0" y="352"/>
                    <a:pt x="0" y="352"/>
                  </a:cubicBezTo>
                  <a:cubicBezTo>
                    <a:pt x="112" y="447"/>
                    <a:pt x="298" y="480"/>
                    <a:pt x="440" y="480"/>
                  </a:cubicBezTo>
                  <a:cubicBezTo>
                    <a:pt x="582" y="480"/>
                    <a:pt x="768" y="447"/>
                    <a:pt x="880" y="352"/>
                  </a:cubicBezTo>
                  <a:cubicBezTo>
                    <a:pt x="880" y="440"/>
                    <a:pt x="880" y="440"/>
                    <a:pt x="880" y="440"/>
                  </a:cubicBezTo>
                  <a:cubicBezTo>
                    <a:pt x="880" y="499"/>
                    <a:pt x="832" y="542"/>
                    <a:pt x="766" y="572"/>
                  </a:cubicBezTo>
                  <a:cubicBezTo>
                    <a:pt x="700" y="584"/>
                    <a:pt x="638" y="602"/>
                    <a:pt x="586" y="625"/>
                  </a:cubicBezTo>
                  <a:cubicBezTo>
                    <a:pt x="527" y="636"/>
                    <a:pt x="473" y="640"/>
                    <a:pt x="440" y="640"/>
                  </a:cubicBezTo>
                  <a:cubicBezTo>
                    <a:pt x="331" y="640"/>
                    <a:pt x="0" y="594"/>
                    <a:pt x="0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dk1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89"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06" name="113 Tabla"/>
          <p:cNvGraphicFramePr>
            <a:graphicFrameLocks noGrp="1"/>
          </p:cNvGraphicFramePr>
          <p:nvPr>
            <p:extLst/>
          </p:nvPr>
        </p:nvGraphicFramePr>
        <p:xfrm>
          <a:off x="538588" y="6271846"/>
          <a:ext cx="1419823" cy="255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5992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Average </a:t>
                      </a:r>
                      <a:r>
                        <a:rPr lang="es-ES" sz="11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  <a:endParaRPr lang="es-ES" sz="11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7" name="Freeform 206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06150" y="5454393"/>
            <a:ext cx="425213" cy="416544"/>
          </a:xfrm>
          <a:custGeom>
            <a:avLst/>
            <a:gdLst>
              <a:gd name="T0" fmla="*/ 1640 w 2160"/>
              <a:gd name="T1" fmla="*/ 317 h 2116"/>
              <a:gd name="T2" fmla="*/ 1753 w 2160"/>
              <a:gd name="T3" fmla="*/ 214 h 2116"/>
              <a:gd name="T4" fmla="*/ 1760 w 2160"/>
              <a:gd name="T5" fmla="*/ 436 h 2116"/>
              <a:gd name="T6" fmla="*/ 1680 w 2160"/>
              <a:gd name="T7" fmla="*/ 916 h 2116"/>
              <a:gd name="T8" fmla="*/ 320 w 2160"/>
              <a:gd name="T9" fmla="*/ 656 h 2116"/>
              <a:gd name="T10" fmla="*/ 560 w 2160"/>
              <a:gd name="T11" fmla="*/ 916 h 2116"/>
              <a:gd name="T12" fmla="*/ 640 w 2160"/>
              <a:gd name="T13" fmla="*/ 756 h 2116"/>
              <a:gd name="T14" fmla="*/ 880 w 2160"/>
              <a:gd name="T15" fmla="*/ 562 h 2116"/>
              <a:gd name="T16" fmla="*/ 1080 w 2160"/>
              <a:gd name="T17" fmla="*/ 1196 h 2116"/>
              <a:gd name="T18" fmla="*/ 1280 w 2160"/>
              <a:gd name="T19" fmla="*/ 562 h 2116"/>
              <a:gd name="T20" fmla="*/ 1520 w 2160"/>
              <a:gd name="T21" fmla="*/ 756 h 2116"/>
              <a:gd name="T22" fmla="*/ 1600 w 2160"/>
              <a:gd name="T23" fmla="*/ 916 h 2116"/>
              <a:gd name="T24" fmla="*/ 1840 w 2160"/>
              <a:gd name="T25" fmla="*/ 656 h 2116"/>
              <a:gd name="T26" fmla="*/ 1080 w 2160"/>
              <a:gd name="T27" fmla="*/ 1276 h 2116"/>
              <a:gd name="T28" fmla="*/ 0 w 2160"/>
              <a:gd name="T29" fmla="*/ 916 h 2116"/>
              <a:gd name="T30" fmla="*/ 2121 w 2160"/>
              <a:gd name="T31" fmla="*/ 1280 h 2116"/>
              <a:gd name="T32" fmla="*/ 1974 w 2160"/>
              <a:gd name="T33" fmla="*/ 1552 h 2116"/>
              <a:gd name="T34" fmla="*/ 1666 w 2160"/>
              <a:gd name="T35" fmla="*/ 1627 h 2116"/>
              <a:gd name="T36" fmla="*/ 1322 w 2160"/>
              <a:gd name="T37" fmla="*/ 1605 h 2116"/>
              <a:gd name="T38" fmla="*/ 984 w 2160"/>
              <a:gd name="T39" fmla="*/ 1723 h 2116"/>
              <a:gd name="T40" fmla="*/ 574 w 2160"/>
              <a:gd name="T41" fmla="*/ 1736 h 2116"/>
              <a:gd name="T42" fmla="*/ 267 w 2160"/>
              <a:gd name="T43" fmla="*/ 1531 h 2116"/>
              <a:gd name="T44" fmla="*/ 78 w 2160"/>
              <a:gd name="T45" fmla="*/ 1344 h 2116"/>
              <a:gd name="T46" fmla="*/ 1080 w 2160"/>
              <a:gd name="T47" fmla="*/ 1352 h 2116"/>
              <a:gd name="T48" fmla="*/ 2160 w 2160"/>
              <a:gd name="T49" fmla="*/ 1364 h 2116"/>
              <a:gd name="T50" fmla="*/ 1827 w 2160"/>
              <a:gd name="T51" fmla="*/ 2020 h 2116"/>
              <a:gd name="T52" fmla="*/ 0 w 2160"/>
              <a:gd name="T53" fmla="*/ 1756 h 2116"/>
              <a:gd name="T54" fmla="*/ 66 w 2160"/>
              <a:gd name="T55" fmla="*/ 1517 h 2116"/>
              <a:gd name="T56" fmla="*/ 361 w 2160"/>
              <a:gd name="T57" fmla="*/ 1572 h 2116"/>
              <a:gd name="T58" fmla="*/ 688 w 2160"/>
              <a:gd name="T59" fmla="*/ 1750 h 2116"/>
              <a:gd name="T60" fmla="*/ 1080 w 2160"/>
              <a:gd name="T61" fmla="*/ 1876 h 2116"/>
              <a:gd name="T62" fmla="*/ 1472 w 2160"/>
              <a:gd name="T63" fmla="*/ 1750 h 2116"/>
              <a:gd name="T64" fmla="*/ 1799 w 2160"/>
              <a:gd name="T65" fmla="*/ 1572 h 2116"/>
              <a:gd name="T66" fmla="*/ 2094 w 2160"/>
              <a:gd name="T67" fmla="*/ 1517 h 2116"/>
              <a:gd name="T68" fmla="*/ 793 w 2160"/>
              <a:gd name="T69" fmla="*/ 53 h 2116"/>
              <a:gd name="T70" fmla="*/ 680 w 2160"/>
              <a:gd name="T71" fmla="*/ 156 h 2116"/>
              <a:gd name="T72" fmla="*/ 793 w 2160"/>
              <a:gd name="T73" fmla="*/ 53 h 2116"/>
              <a:gd name="T74" fmla="*/ 1084 w 2160"/>
              <a:gd name="T75" fmla="*/ 556 h 2116"/>
              <a:gd name="T76" fmla="*/ 1080 w 2160"/>
              <a:gd name="T77" fmla="*/ 1116 h 2116"/>
              <a:gd name="T78" fmla="*/ 1076 w 2160"/>
              <a:gd name="T79" fmla="*/ 556 h 2116"/>
              <a:gd name="T80" fmla="*/ 1075 w 2160"/>
              <a:gd name="T81" fmla="*/ 321 h 2116"/>
              <a:gd name="T82" fmla="*/ 519 w 2160"/>
              <a:gd name="T83" fmla="*/ 317 h 2116"/>
              <a:gd name="T84" fmla="*/ 480 w 2160"/>
              <a:gd name="T85" fmla="*/ 916 h 2116"/>
              <a:gd name="T86" fmla="*/ 400 w 2160"/>
              <a:gd name="T87" fmla="*/ 436 h 2116"/>
              <a:gd name="T88" fmla="*/ 405 w 2160"/>
              <a:gd name="T89" fmla="*/ 219 h 2116"/>
              <a:gd name="T90" fmla="*/ 1433 w 2160"/>
              <a:gd name="T91" fmla="*/ 54 h 2116"/>
              <a:gd name="T92" fmla="*/ 1440 w 2160"/>
              <a:gd name="T93" fmla="*/ 276 h 2116"/>
              <a:gd name="T94" fmla="*/ 1360 w 2160"/>
              <a:gd name="T95" fmla="*/ 756 h 2116"/>
              <a:gd name="T96" fmla="*/ 1320 w 2160"/>
              <a:gd name="T97" fmla="*/ 157 h 2116"/>
              <a:gd name="T98" fmla="*/ 1433 w 2160"/>
              <a:gd name="T99" fmla="*/ 54 h 2116"/>
              <a:gd name="T100" fmla="*/ 800 w 2160"/>
              <a:gd name="T101" fmla="*/ 276 h 2116"/>
              <a:gd name="T102" fmla="*/ 720 w 2160"/>
              <a:gd name="T103" fmla="*/ 756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" h="2116">
                <a:moveTo>
                  <a:pt x="1680" y="436"/>
                </a:moveTo>
                <a:cubicBezTo>
                  <a:pt x="1680" y="416"/>
                  <a:pt x="1696" y="399"/>
                  <a:pt x="1716" y="396"/>
                </a:cubicBezTo>
                <a:cubicBezTo>
                  <a:pt x="1673" y="394"/>
                  <a:pt x="1640" y="359"/>
                  <a:pt x="1640" y="317"/>
                </a:cubicBezTo>
                <a:cubicBezTo>
                  <a:pt x="1640" y="280"/>
                  <a:pt x="1668" y="250"/>
                  <a:pt x="1685" y="219"/>
                </a:cubicBezTo>
                <a:cubicBezTo>
                  <a:pt x="1715" y="161"/>
                  <a:pt x="1715" y="161"/>
                  <a:pt x="1715" y="161"/>
                </a:cubicBezTo>
                <a:cubicBezTo>
                  <a:pt x="1753" y="214"/>
                  <a:pt x="1753" y="214"/>
                  <a:pt x="1753" y="214"/>
                </a:cubicBezTo>
                <a:cubicBezTo>
                  <a:pt x="1774" y="244"/>
                  <a:pt x="1799" y="279"/>
                  <a:pt x="1799" y="317"/>
                </a:cubicBezTo>
                <a:cubicBezTo>
                  <a:pt x="1799" y="359"/>
                  <a:pt x="1766" y="394"/>
                  <a:pt x="1724" y="396"/>
                </a:cubicBezTo>
                <a:cubicBezTo>
                  <a:pt x="1744" y="398"/>
                  <a:pt x="1760" y="416"/>
                  <a:pt x="1760" y="436"/>
                </a:cubicBezTo>
                <a:cubicBezTo>
                  <a:pt x="1760" y="916"/>
                  <a:pt x="1760" y="916"/>
                  <a:pt x="1760" y="916"/>
                </a:cubicBezTo>
                <a:cubicBezTo>
                  <a:pt x="1760" y="938"/>
                  <a:pt x="1742" y="956"/>
                  <a:pt x="1720" y="956"/>
                </a:cubicBezTo>
                <a:cubicBezTo>
                  <a:pt x="1698" y="956"/>
                  <a:pt x="1680" y="938"/>
                  <a:pt x="1680" y="916"/>
                </a:cubicBezTo>
                <a:lnTo>
                  <a:pt x="1680" y="436"/>
                </a:lnTo>
                <a:close/>
                <a:moveTo>
                  <a:pt x="0" y="916"/>
                </a:moveTo>
                <a:cubicBezTo>
                  <a:pt x="0" y="810"/>
                  <a:pt x="122" y="719"/>
                  <a:pt x="320" y="656"/>
                </a:cubicBezTo>
                <a:cubicBezTo>
                  <a:pt x="320" y="916"/>
                  <a:pt x="320" y="916"/>
                  <a:pt x="320" y="916"/>
                </a:cubicBezTo>
                <a:cubicBezTo>
                  <a:pt x="320" y="982"/>
                  <a:pt x="374" y="1036"/>
                  <a:pt x="440" y="1036"/>
                </a:cubicBezTo>
                <a:cubicBezTo>
                  <a:pt x="506" y="1036"/>
                  <a:pt x="560" y="982"/>
                  <a:pt x="560" y="916"/>
                </a:cubicBezTo>
                <a:cubicBezTo>
                  <a:pt x="560" y="598"/>
                  <a:pt x="560" y="598"/>
                  <a:pt x="560" y="598"/>
                </a:cubicBezTo>
                <a:cubicBezTo>
                  <a:pt x="586" y="594"/>
                  <a:pt x="613" y="590"/>
                  <a:pt x="640" y="586"/>
                </a:cubicBezTo>
                <a:cubicBezTo>
                  <a:pt x="640" y="756"/>
                  <a:pt x="640" y="756"/>
                  <a:pt x="640" y="756"/>
                </a:cubicBezTo>
                <a:cubicBezTo>
                  <a:pt x="640" y="822"/>
                  <a:pt x="694" y="876"/>
                  <a:pt x="760" y="876"/>
                </a:cubicBezTo>
                <a:cubicBezTo>
                  <a:pt x="826" y="876"/>
                  <a:pt x="880" y="822"/>
                  <a:pt x="880" y="756"/>
                </a:cubicBezTo>
                <a:cubicBezTo>
                  <a:pt x="880" y="562"/>
                  <a:pt x="880" y="562"/>
                  <a:pt x="880" y="562"/>
                </a:cubicBezTo>
                <a:cubicBezTo>
                  <a:pt x="906" y="560"/>
                  <a:pt x="933" y="559"/>
                  <a:pt x="960" y="558"/>
                </a:cubicBezTo>
                <a:cubicBezTo>
                  <a:pt x="960" y="1076"/>
                  <a:pt x="960" y="1076"/>
                  <a:pt x="960" y="1076"/>
                </a:cubicBezTo>
                <a:cubicBezTo>
                  <a:pt x="960" y="1142"/>
                  <a:pt x="1014" y="1196"/>
                  <a:pt x="1080" y="1196"/>
                </a:cubicBezTo>
                <a:cubicBezTo>
                  <a:pt x="1146" y="1196"/>
                  <a:pt x="1200" y="1142"/>
                  <a:pt x="1200" y="1076"/>
                </a:cubicBezTo>
                <a:cubicBezTo>
                  <a:pt x="1200" y="558"/>
                  <a:pt x="1200" y="558"/>
                  <a:pt x="1200" y="558"/>
                </a:cubicBezTo>
                <a:cubicBezTo>
                  <a:pt x="1227" y="559"/>
                  <a:pt x="1254" y="560"/>
                  <a:pt x="1280" y="562"/>
                </a:cubicBezTo>
                <a:cubicBezTo>
                  <a:pt x="1280" y="756"/>
                  <a:pt x="1280" y="756"/>
                  <a:pt x="1280" y="756"/>
                </a:cubicBezTo>
                <a:cubicBezTo>
                  <a:pt x="1280" y="822"/>
                  <a:pt x="1334" y="876"/>
                  <a:pt x="1400" y="876"/>
                </a:cubicBezTo>
                <a:cubicBezTo>
                  <a:pt x="1466" y="876"/>
                  <a:pt x="1520" y="822"/>
                  <a:pt x="1520" y="756"/>
                </a:cubicBezTo>
                <a:cubicBezTo>
                  <a:pt x="1520" y="586"/>
                  <a:pt x="1520" y="586"/>
                  <a:pt x="1520" y="586"/>
                </a:cubicBezTo>
                <a:cubicBezTo>
                  <a:pt x="1547" y="590"/>
                  <a:pt x="1574" y="594"/>
                  <a:pt x="1600" y="598"/>
                </a:cubicBezTo>
                <a:cubicBezTo>
                  <a:pt x="1600" y="916"/>
                  <a:pt x="1600" y="916"/>
                  <a:pt x="1600" y="916"/>
                </a:cubicBezTo>
                <a:cubicBezTo>
                  <a:pt x="1600" y="982"/>
                  <a:pt x="1654" y="1036"/>
                  <a:pt x="1720" y="1036"/>
                </a:cubicBezTo>
                <a:cubicBezTo>
                  <a:pt x="1786" y="1036"/>
                  <a:pt x="1840" y="982"/>
                  <a:pt x="1840" y="916"/>
                </a:cubicBezTo>
                <a:cubicBezTo>
                  <a:pt x="1840" y="656"/>
                  <a:pt x="1840" y="656"/>
                  <a:pt x="1840" y="656"/>
                </a:cubicBezTo>
                <a:cubicBezTo>
                  <a:pt x="2038" y="719"/>
                  <a:pt x="2160" y="810"/>
                  <a:pt x="2160" y="916"/>
                </a:cubicBezTo>
                <a:cubicBezTo>
                  <a:pt x="2160" y="1061"/>
                  <a:pt x="1939" y="1146"/>
                  <a:pt x="1827" y="1180"/>
                </a:cubicBezTo>
                <a:cubicBezTo>
                  <a:pt x="1635" y="1240"/>
                  <a:pt x="1371" y="1276"/>
                  <a:pt x="1080" y="1276"/>
                </a:cubicBezTo>
                <a:cubicBezTo>
                  <a:pt x="875" y="1276"/>
                  <a:pt x="683" y="1258"/>
                  <a:pt x="521" y="1226"/>
                </a:cubicBezTo>
                <a:cubicBezTo>
                  <a:pt x="294" y="1186"/>
                  <a:pt x="128" y="1121"/>
                  <a:pt x="66" y="1045"/>
                </a:cubicBezTo>
                <a:cubicBezTo>
                  <a:pt x="23" y="1006"/>
                  <a:pt x="0" y="962"/>
                  <a:pt x="0" y="916"/>
                </a:cubicBezTo>
                <a:close/>
                <a:moveTo>
                  <a:pt x="2160" y="1083"/>
                </a:moveTo>
                <a:cubicBezTo>
                  <a:pt x="2160" y="1259"/>
                  <a:pt x="2160" y="1259"/>
                  <a:pt x="2160" y="1259"/>
                </a:cubicBezTo>
                <a:cubicBezTo>
                  <a:pt x="2145" y="1262"/>
                  <a:pt x="2132" y="1270"/>
                  <a:pt x="2121" y="1280"/>
                </a:cubicBezTo>
                <a:cubicBezTo>
                  <a:pt x="2108" y="1293"/>
                  <a:pt x="2087" y="1324"/>
                  <a:pt x="2083" y="1342"/>
                </a:cubicBezTo>
                <a:cubicBezTo>
                  <a:pt x="2063" y="1395"/>
                  <a:pt x="2043" y="1442"/>
                  <a:pt x="2023" y="1480"/>
                </a:cubicBezTo>
                <a:cubicBezTo>
                  <a:pt x="2006" y="1515"/>
                  <a:pt x="1989" y="1540"/>
                  <a:pt x="1974" y="1552"/>
                </a:cubicBezTo>
                <a:cubicBezTo>
                  <a:pt x="1952" y="1570"/>
                  <a:pt x="1922" y="1550"/>
                  <a:pt x="1893" y="1531"/>
                </a:cubicBezTo>
                <a:cubicBezTo>
                  <a:pt x="1852" y="1504"/>
                  <a:pt x="1814" y="1478"/>
                  <a:pt x="1767" y="1499"/>
                </a:cubicBezTo>
                <a:cubicBezTo>
                  <a:pt x="1726" y="1518"/>
                  <a:pt x="1696" y="1571"/>
                  <a:pt x="1666" y="1627"/>
                </a:cubicBezTo>
                <a:cubicBezTo>
                  <a:pt x="1638" y="1678"/>
                  <a:pt x="1609" y="1730"/>
                  <a:pt x="1586" y="1736"/>
                </a:cubicBezTo>
                <a:cubicBezTo>
                  <a:pt x="1575" y="1739"/>
                  <a:pt x="1553" y="1717"/>
                  <a:pt x="1528" y="1693"/>
                </a:cubicBezTo>
                <a:cubicBezTo>
                  <a:pt x="1477" y="1644"/>
                  <a:pt x="1418" y="1586"/>
                  <a:pt x="1322" y="1605"/>
                </a:cubicBezTo>
                <a:cubicBezTo>
                  <a:pt x="1242" y="1621"/>
                  <a:pt x="1208" y="1673"/>
                  <a:pt x="1176" y="1723"/>
                </a:cubicBezTo>
                <a:cubicBezTo>
                  <a:pt x="1152" y="1760"/>
                  <a:pt x="1128" y="1796"/>
                  <a:pt x="1080" y="1796"/>
                </a:cubicBezTo>
                <a:cubicBezTo>
                  <a:pt x="1032" y="1796"/>
                  <a:pt x="1008" y="1760"/>
                  <a:pt x="984" y="1723"/>
                </a:cubicBezTo>
                <a:cubicBezTo>
                  <a:pt x="952" y="1673"/>
                  <a:pt x="918" y="1621"/>
                  <a:pt x="838" y="1605"/>
                </a:cubicBezTo>
                <a:cubicBezTo>
                  <a:pt x="742" y="1586"/>
                  <a:pt x="683" y="1644"/>
                  <a:pt x="632" y="1693"/>
                </a:cubicBezTo>
                <a:cubicBezTo>
                  <a:pt x="607" y="1717"/>
                  <a:pt x="585" y="1739"/>
                  <a:pt x="574" y="1736"/>
                </a:cubicBezTo>
                <a:cubicBezTo>
                  <a:pt x="551" y="1730"/>
                  <a:pt x="522" y="1678"/>
                  <a:pt x="494" y="1627"/>
                </a:cubicBezTo>
                <a:cubicBezTo>
                  <a:pt x="464" y="1571"/>
                  <a:pt x="434" y="1518"/>
                  <a:pt x="393" y="1499"/>
                </a:cubicBezTo>
                <a:cubicBezTo>
                  <a:pt x="346" y="1478"/>
                  <a:pt x="307" y="1504"/>
                  <a:pt x="267" y="1531"/>
                </a:cubicBezTo>
                <a:cubicBezTo>
                  <a:pt x="238" y="1550"/>
                  <a:pt x="208" y="1570"/>
                  <a:pt x="186" y="1552"/>
                </a:cubicBezTo>
                <a:cubicBezTo>
                  <a:pt x="171" y="1540"/>
                  <a:pt x="154" y="1515"/>
                  <a:pt x="137" y="1480"/>
                </a:cubicBezTo>
                <a:cubicBezTo>
                  <a:pt x="117" y="1443"/>
                  <a:pt x="98" y="1396"/>
                  <a:pt x="78" y="1344"/>
                </a:cubicBezTo>
                <a:cubicBezTo>
                  <a:pt x="68" y="1310"/>
                  <a:pt x="38" y="1267"/>
                  <a:pt x="0" y="1259"/>
                </a:cubicBezTo>
                <a:cubicBezTo>
                  <a:pt x="0" y="1079"/>
                  <a:pt x="0" y="1079"/>
                  <a:pt x="0" y="1079"/>
                </a:cubicBezTo>
                <a:cubicBezTo>
                  <a:pt x="130" y="1236"/>
                  <a:pt x="564" y="1352"/>
                  <a:pt x="1080" y="1352"/>
                </a:cubicBezTo>
                <a:cubicBezTo>
                  <a:pt x="1382" y="1352"/>
                  <a:pt x="1656" y="1314"/>
                  <a:pt x="1855" y="1253"/>
                </a:cubicBezTo>
                <a:cubicBezTo>
                  <a:pt x="1999" y="1209"/>
                  <a:pt x="2106" y="1151"/>
                  <a:pt x="2160" y="1083"/>
                </a:cubicBezTo>
                <a:close/>
                <a:moveTo>
                  <a:pt x="2160" y="1364"/>
                </a:moveTo>
                <a:cubicBezTo>
                  <a:pt x="2160" y="1721"/>
                  <a:pt x="2160" y="1721"/>
                  <a:pt x="2160" y="1721"/>
                </a:cubicBezTo>
                <a:cubicBezTo>
                  <a:pt x="2160" y="1756"/>
                  <a:pt x="2160" y="1756"/>
                  <a:pt x="2160" y="1756"/>
                </a:cubicBezTo>
                <a:cubicBezTo>
                  <a:pt x="2160" y="1864"/>
                  <a:pt x="2033" y="1957"/>
                  <a:pt x="1827" y="2020"/>
                </a:cubicBezTo>
                <a:cubicBezTo>
                  <a:pt x="1635" y="2080"/>
                  <a:pt x="1371" y="2116"/>
                  <a:pt x="1080" y="2116"/>
                </a:cubicBezTo>
                <a:cubicBezTo>
                  <a:pt x="789" y="2116"/>
                  <a:pt x="525" y="2080"/>
                  <a:pt x="333" y="2020"/>
                </a:cubicBezTo>
                <a:cubicBezTo>
                  <a:pt x="127" y="1957"/>
                  <a:pt x="0" y="1864"/>
                  <a:pt x="0" y="1756"/>
                </a:cubicBezTo>
                <a:cubicBezTo>
                  <a:pt x="0" y="1364"/>
                  <a:pt x="0" y="1364"/>
                  <a:pt x="0" y="1364"/>
                </a:cubicBezTo>
                <a:cubicBezTo>
                  <a:pt x="1" y="1367"/>
                  <a:pt x="2" y="1370"/>
                  <a:pt x="4" y="1372"/>
                </a:cubicBezTo>
                <a:cubicBezTo>
                  <a:pt x="24" y="1428"/>
                  <a:pt x="45" y="1478"/>
                  <a:pt x="66" y="1517"/>
                </a:cubicBezTo>
                <a:cubicBezTo>
                  <a:pt x="88" y="1561"/>
                  <a:pt x="112" y="1594"/>
                  <a:pt x="136" y="1614"/>
                </a:cubicBezTo>
                <a:cubicBezTo>
                  <a:pt x="203" y="1668"/>
                  <a:pt x="259" y="1632"/>
                  <a:pt x="311" y="1597"/>
                </a:cubicBezTo>
                <a:cubicBezTo>
                  <a:pt x="333" y="1583"/>
                  <a:pt x="354" y="1569"/>
                  <a:pt x="361" y="1572"/>
                </a:cubicBezTo>
                <a:cubicBezTo>
                  <a:pt x="377" y="1580"/>
                  <a:pt x="400" y="1622"/>
                  <a:pt x="424" y="1665"/>
                </a:cubicBezTo>
                <a:cubicBezTo>
                  <a:pt x="460" y="1731"/>
                  <a:pt x="498" y="1800"/>
                  <a:pt x="556" y="1814"/>
                </a:cubicBezTo>
                <a:cubicBezTo>
                  <a:pt x="610" y="1826"/>
                  <a:pt x="646" y="1791"/>
                  <a:pt x="688" y="1750"/>
                </a:cubicBezTo>
                <a:cubicBezTo>
                  <a:pt x="725" y="1714"/>
                  <a:pt x="768" y="1673"/>
                  <a:pt x="822" y="1684"/>
                </a:cubicBezTo>
                <a:cubicBezTo>
                  <a:pt x="869" y="1693"/>
                  <a:pt x="894" y="1730"/>
                  <a:pt x="917" y="1766"/>
                </a:cubicBezTo>
                <a:cubicBezTo>
                  <a:pt x="954" y="1822"/>
                  <a:pt x="988" y="1876"/>
                  <a:pt x="1080" y="1876"/>
                </a:cubicBezTo>
                <a:cubicBezTo>
                  <a:pt x="1172" y="1876"/>
                  <a:pt x="1206" y="1822"/>
                  <a:pt x="1243" y="1766"/>
                </a:cubicBezTo>
                <a:cubicBezTo>
                  <a:pt x="1266" y="1730"/>
                  <a:pt x="1291" y="1693"/>
                  <a:pt x="1338" y="1684"/>
                </a:cubicBezTo>
                <a:cubicBezTo>
                  <a:pt x="1392" y="1673"/>
                  <a:pt x="1435" y="1714"/>
                  <a:pt x="1472" y="1750"/>
                </a:cubicBezTo>
                <a:cubicBezTo>
                  <a:pt x="1514" y="1791"/>
                  <a:pt x="1550" y="1826"/>
                  <a:pt x="1604" y="1814"/>
                </a:cubicBezTo>
                <a:cubicBezTo>
                  <a:pt x="1662" y="1800"/>
                  <a:pt x="1700" y="1731"/>
                  <a:pt x="1736" y="1665"/>
                </a:cubicBezTo>
                <a:cubicBezTo>
                  <a:pt x="1760" y="1622"/>
                  <a:pt x="1783" y="1580"/>
                  <a:pt x="1799" y="1572"/>
                </a:cubicBezTo>
                <a:cubicBezTo>
                  <a:pt x="1806" y="1569"/>
                  <a:pt x="1827" y="1583"/>
                  <a:pt x="1849" y="1597"/>
                </a:cubicBezTo>
                <a:cubicBezTo>
                  <a:pt x="1901" y="1632"/>
                  <a:pt x="1957" y="1668"/>
                  <a:pt x="2024" y="1614"/>
                </a:cubicBezTo>
                <a:cubicBezTo>
                  <a:pt x="2048" y="1594"/>
                  <a:pt x="2072" y="1561"/>
                  <a:pt x="2094" y="1517"/>
                </a:cubicBezTo>
                <a:cubicBezTo>
                  <a:pt x="2115" y="1478"/>
                  <a:pt x="2136" y="1428"/>
                  <a:pt x="2157" y="1370"/>
                </a:cubicBezTo>
                <a:cubicBezTo>
                  <a:pt x="2157" y="1370"/>
                  <a:pt x="2160" y="1364"/>
                  <a:pt x="2160" y="1364"/>
                </a:cubicBezTo>
                <a:close/>
                <a:moveTo>
                  <a:pt x="793" y="53"/>
                </a:moveTo>
                <a:cubicBezTo>
                  <a:pt x="814" y="83"/>
                  <a:pt x="839" y="117"/>
                  <a:pt x="839" y="156"/>
                </a:cubicBezTo>
                <a:cubicBezTo>
                  <a:pt x="839" y="200"/>
                  <a:pt x="804" y="235"/>
                  <a:pt x="760" y="235"/>
                </a:cubicBezTo>
                <a:cubicBezTo>
                  <a:pt x="716" y="235"/>
                  <a:pt x="680" y="200"/>
                  <a:pt x="680" y="156"/>
                </a:cubicBezTo>
                <a:cubicBezTo>
                  <a:pt x="680" y="119"/>
                  <a:pt x="708" y="89"/>
                  <a:pt x="725" y="58"/>
                </a:cubicBezTo>
                <a:cubicBezTo>
                  <a:pt x="755" y="0"/>
                  <a:pt x="755" y="0"/>
                  <a:pt x="755" y="0"/>
                </a:cubicBezTo>
                <a:lnTo>
                  <a:pt x="793" y="53"/>
                </a:lnTo>
                <a:close/>
                <a:moveTo>
                  <a:pt x="1113" y="374"/>
                </a:moveTo>
                <a:cubicBezTo>
                  <a:pt x="1134" y="404"/>
                  <a:pt x="1159" y="439"/>
                  <a:pt x="1159" y="477"/>
                </a:cubicBezTo>
                <a:cubicBezTo>
                  <a:pt x="1159" y="519"/>
                  <a:pt x="1126" y="554"/>
                  <a:pt x="1084" y="556"/>
                </a:cubicBezTo>
                <a:cubicBezTo>
                  <a:pt x="1104" y="558"/>
                  <a:pt x="1120" y="576"/>
                  <a:pt x="1120" y="596"/>
                </a:cubicBezTo>
                <a:cubicBezTo>
                  <a:pt x="1120" y="1076"/>
                  <a:pt x="1120" y="1076"/>
                  <a:pt x="1120" y="1076"/>
                </a:cubicBezTo>
                <a:cubicBezTo>
                  <a:pt x="1120" y="1098"/>
                  <a:pt x="1102" y="1116"/>
                  <a:pt x="1080" y="1116"/>
                </a:cubicBezTo>
                <a:cubicBezTo>
                  <a:pt x="1058" y="1116"/>
                  <a:pt x="1040" y="1098"/>
                  <a:pt x="1040" y="1076"/>
                </a:cubicBezTo>
                <a:cubicBezTo>
                  <a:pt x="1040" y="596"/>
                  <a:pt x="1040" y="596"/>
                  <a:pt x="1040" y="596"/>
                </a:cubicBezTo>
                <a:cubicBezTo>
                  <a:pt x="1040" y="576"/>
                  <a:pt x="1056" y="559"/>
                  <a:pt x="1076" y="556"/>
                </a:cubicBezTo>
                <a:cubicBezTo>
                  <a:pt x="1033" y="554"/>
                  <a:pt x="1000" y="519"/>
                  <a:pt x="1000" y="477"/>
                </a:cubicBezTo>
                <a:cubicBezTo>
                  <a:pt x="1000" y="440"/>
                  <a:pt x="1028" y="410"/>
                  <a:pt x="1045" y="379"/>
                </a:cubicBezTo>
                <a:cubicBezTo>
                  <a:pt x="1075" y="321"/>
                  <a:pt x="1075" y="321"/>
                  <a:pt x="1075" y="321"/>
                </a:cubicBezTo>
                <a:lnTo>
                  <a:pt x="1113" y="374"/>
                </a:lnTo>
                <a:close/>
                <a:moveTo>
                  <a:pt x="473" y="214"/>
                </a:moveTo>
                <a:cubicBezTo>
                  <a:pt x="494" y="244"/>
                  <a:pt x="519" y="279"/>
                  <a:pt x="519" y="317"/>
                </a:cubicBezTo>
                <a:cubicBezTo>
                  <a:pt x="519" y="359"/>
                  <a:pt x="486" y="394"/>
                  <a:pt x="444" y="396"/>
                </a:cubicBezTo>
                <a:cubicBezTo>
                  <a:pt x="464" y="398"/>
                  <a:pt x="480" y="416"/>
                  <a:pt x="480" y="436"/>
                </a:cubicBezTo>
                <a:cubicBezTo>
                  <a:pt x="480" y="916"/>
                  <a:pt x="480" y="916"/>
                  <a:pt x="480" y="916"/>
                </a:cubicBezTo>
                <a:cubicBezTo>
                  <a:pt x="480" y="938"/>
                  <a:pt x="462" y="956"/>
                  <a:pt x="440" y="956"/>
                </a:cubicBezTo>
                <a:cubicBezTo>
                  <a:pt x="418" y="956"/>
                  <a:pt x="400" y="938"/>
                  <a:pt x="400" y="916"/>
                </a:cubicBezTo>
                <a:cubicBezTo>
                  <a:pt x="400" y="436"/>
                  <a:pt x="400" y="436"/>
                  <a:pt x="400" y="436"/>
                </a:cubicBezTo>
                <a:cubicBezTo>
                  <a:pt x="400" y="416"/>
                  <a:pt x="416" y="399"/>
                  <a:pt x="436" y="396"/>
                </a:cubicBezTo>
                <a:cubicBezTo>
                  <a:pt x="393" y="394"/>
                  <a:pt x="360" y="359"/>
                  <a:pt x="360" y="317"/>
                </a:cubicBezTo>
                <a:cubicBezTo>
                  <a:pt x="360" y="280"/>
                  <a:pt x="388" y="250"/>
                  <a:pt x="405" y="219"/>
                </a:cubicBezTo>
                <a:cubicBezTo>
                  <a:pt x="435" y="161"/>
                  <a:pt x="435" y="161"/>
                  <a:pt x="435" y="161"/>
                </a:cubicBezTo>
                <a:lnTo>
                  <a:pt x="473" y="214"/>
                </a:lnTo>
                <a:close/>
                <a:moveTo>
                  <a:pt x="1433" y="54"/>
                </a:moveTo>
                <a:cubicBezTo>
                  <a:pt x="1454" y="84"/>
                  <a:pt x="1479" y="119"/>
                  <a:pt x="1479" y="157"/>
                </a:cubicBezTo>
                <a:cubicBezTo>
                  <a:pt x="1479" y="199"/>
                  <a:pt x="1446" y="234"/>
                  <a:pt x="1404" y="236"/>
                </a:cubicBezTo>
                <a:cubicBezTo>
                  <a:pt x="1424" y="238"/>
                  <a:pt x="1440" y="256"/>
                  <a:pt x="1440" y="276"/>
                </a:cubicBezTo>
                <a:cubicBezTo>
                  <a:pt x="1440" y="756"/>
                  <a:pt x="1440" y="756"/>
                  <a:pt x="1440" y="756"/>
                </a:cubicBezTo>
                <a:cubicBezTo>
                  <a:pt x="1440" y="778"/>
                  <a:pt x="1422" y="796"/>
                  <a:pt x="1400" y="796"/>
                </a:cubicBezTo>
                <a:cubicBezTo>
                  <a:pt x="1378" y="796"/>
                  <a:pt x="1360" y="778"/>
                  <a:pt x="1360" y="756"/>
                </a:cubicBezTo>
                <a:cubicBezTo>
                  <a:pt x="1360" y="276"/>
                  <a:pt x="1360" y="276"/>
                  <a:pt x="1360" y="276"/>
                </a:cubicBezTo>
                <a:cubicBezTo>
                  <a:pt x="1360" y="256"/>
                  <a:pt x="1376" y="239"/>
                  <a:pt x="1396" y="236"/>
                </a:cubicBezTo>
                <a:cubicBezTo>
                  <a:pt x="1353" y="234"/>
                  <a:pt x="1320" y="199"/>
                  <a:pt x="1320" y="157"/>
                </a:cubicBezTo>
                <a:cubicBezTo>
                  <a:pt x="1320" y="120"/>
                  <a:pt x="1348" y="90"/>
                  <a:pt x="1365" y="59"/>
                </a:cubicBezTo>
                <a:cubicBezTo>
                  <a:pt x="1395" y="1"/>
                  <a:pt x="1395" y="1"/>
                  <a:pt x="1395" y="1"/>
                </a:cubicBezTo>
                <a:lnTo>
                  <a:pt x="1433" y="54"/>
                </a:lnTo>
                <a:close/>
                <a:moveTo>
                  <a:pt x="720" y="276"/>
                </a:moveTo>
                <a:cubicBezTo>
                  <a:pt x="720" y="254"/>
                  <a:pt x="738" y="236"/>
                  <a:pt x="760" y="236"/>
                </a:cubicBezTo>
                <a:cubicBezTo>
                  <a:pt x="782" y="236"/>
                  <a:pt x="800" y="254"/>
                  <a:pt x="800" y="276"/>
                </a:cubicBezTo>
                <a:cubicBezTo>
                  <a:pt x="800" y="756"/>
                  <a:pt x="800" y="756"/>
                  <a:pt x="800" y="756"/>
                </a:cubicBezTo>
                <a:cubicBezTo>
                  <a:pt x="800" y="778"/>
                  <a:pt x="782" y="796"/>
                  <a:pt x="760" y="796"/>
                </a:cubicBezTo>
                <a:cubicBezTo>
                  <a:pt x="738" y="796"/>
                  <a:pt x="720" y="778"/>
                  <a:pt x="720" y="756"/>
                </a:cubicBezTo>
                <a:lnTo>
                  <a:pt x="720" y="2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289"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" name="Freeform 207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20746" y="3607726"/>
            <a:ext cx="383031" cy="558748"/>
          </a:xfrm>
          <a:custGeom>
            <a:avLst/>
            <a:gdLst>
              <a:gd name="T0" fmla="*/ 680 w 1360"/>
              <a:gd name="T1" fmla="*/ 0 h 1984"/>
              <a:gd name="T2" fmla="*/ 1360 w 1360"/>
              <a:gd name="T3" fmla="*/ 680 h 1984"/>
              <a:gd name="T4" fmla="*/ 1200 w 1360"/>
              <a:gd name="T5" fmla="*/ 1152 h 1984"/>
              <a:gd name="T6" fmla="*/ 715 w 1360"/>
              <a:gd name="T7" fmla="*/ 1921 h 1984"/>
              <a:gd name="T8" fmla="*/ 680 w 1360"/>
              <a:gd name="T9" fmla="*/ 1984 h 1984"/>
              <a:gd name="T10" fmla="*/ 645 w 1360"/>
              <a:gd name="T11" fmla="*/ 1921 h 1984"/>
              <a:gd name="T12" fmla="*/ 160 w 1360"/>
              <a:gd name="T13" fmla="*/ 1152 h 1984"/>
              <a:gd name="T14" fmla="*/ 0 w 1360"/>
              <a:gd name="T15" fmla="*/ 680 h 1984"/>
              <a:gd name="T16" fmla="*/ 680 w 1360"/>
              <a:gd name="T17" fmla="*/ 0 h 1984"/>
              <a:gd name="T18" fmla="*/ 680 w 1360"/>
              <a:gd name="T19" fmla="*/ 280 h 1984"/>
              <a:gd name="T20" fmla="*/ 280 w 1360"/>
              <a:gd name="T21" fmla="*/ 680 h 1984"/>
              <a:gd name="T22" fmla="*/ 680 w 1360"/>
              <a:gd name="T23" fmla="*/ 1080 h 1984"/>
              <a:gd name="T24" fmla="*/ 1080 w 1360"/>
              <a:gd name="T25" fmla="*/ 680 h 1984"/>
              <a:gd name="T26" fmla="*/ 680 w 1360"/>
              <a:gd name="T27" fmla="*/ 280 h 1984"/>
              <a:gd name="T28" fmla="*/ 1000 w 1360"/>
              <a:gd name="T29" fmla="*/ 680 h 1984"/>
              <a:gd name="T30" fmla="*/ 680 w 1360"/>
              <a:gd name="T31" fmla="*/ 1000 h 1984"/>
              <a:gd name="T32" fmla="*/ 360 w 1360"/>
              <a:gd name="T33" fmla="*/ 680 h 1984"/>
              <a:gd name="T34" fmla="*/ 680 w 1360"/>
              <a:gd name="T35" fmla="*/ 360 h 1984"/>
              <a:gd name="T36" fmla="*/ 1000 w 1360"/>
              <a:gd name="T37" fmla="*/ 68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0" h="1984">
                <a:moveTo>
                  <a:pt x="680" y="0"/>
                </a:moveTo>
                <a:cubicBezTo>
                  <a:pt x="1056" y="0"/>
                  <a:pt x="1360" y="304"/>
                  <a:pt x="1360" y="680"/>
                </a:cubicBezTo>
                <a:cubicBezTo>
                  <a:pt x="1360" y="858"/>
                  <a:pt x="1297" y="1008"/>
                  <a:pt x="1200" y="1152"/>
                </a:cubicBezTo>
                <a:cubicBezTo>
                  <a:pt x="1019" y="1420"/>
                  <a:pt x="874" y="1634"/>
                  <a:pt x="715" y="1921"/>
                </a:cubicBezTo>
                <a:cubicBezTo>
                  <a:pt x="680" y="1984"/>
                  <a:pt x="680" y="1984"/>
                  <a:pt x="680" y="1984"/>
                </a:cubicBezTo>
                <a:cubicBezTo>
                  <a:pt x="645" y="1921"/>
                  <a:pt x="645" y="1921"/>
                  <a:pt x="645" y="1921"/>
                </a:cubicBezTo>
                <a:cubicBezTo>
                  <a:pt x="486" y="1634"/>
                  <a:pt x="341" y="1420"/>
                  <a:pt x="160" y="1152"/>
                </a:cubicBezTo>
                <a:cubicBezTo>
                  <a:pt x="63" y="1008"/>
                  <a:pt x="0" y="857"/>
                  <a:pt x="0" y="680"/>
                </a:cubicBezTo>
                <a:cubicBezTo>
                  <a:pt x="0" y="304"/>
                  <a:pt x="304" y="0"/>
                  <a:pt x="680" y="0"/>
                </a:cubicBezTo>
                <a:close/>
                <a:moveTo>
                  <a:pt x="680" y="280"/>
                </a:moveTo>
                <a:cubicBezTo>
                  <a:pt x="459" y="280"/>
                  <a:pt x="280" y="459"/>
                  <a:pt x="280" y="680"/>
                </a:cubicBezTo>
                <a:cubicBezTo>
                  <a:pt x="280" y="901"/>
                  <a:pt x="459" y="1080"/>
                  <a:pt x="680" y="1080"/>
                </a:cubicBezTo>
                <a:cubicBezTo>
                  <a:pt x="901" y="1080"/>
                  <a:pt x="1080" y="901"/>
                  <a:pt x="1080" y="680"/>
                </a:cubicBezTo>
                <a:cubicBezTo>
                  <a:pt x="1080" y="459"/>
                  <a:pt x="901" y="280"/>
                  <a:pt x="680" y="280"/>
                </a:cubicBezTo>
                <a:close/>
                <a:moveTo>
                  <a:pt x="1000" y="680"/>
                </a:moveTo>
                <a:cubicBezTo>
                  <a:pt x="1000" y="857"/>
                  <a:pt x="857" y="1000"/>
                  <a:pt x="680" y="1000"/>
                </a:cubicBezTo>
                <a:cubicBezTo>
                  <a:pt x="503" y="1000"/>
                  <a:pt x="360" y="857"/>
                  <a:pt x="360" y="680"/>
                </a:cubicBezTo>
                <a:cubicBezTo>
                  <a:pt x="360" y="503"/>
                  <a:pt x="503" y="360"/>
                  <a:pt x="680" y="360"/>
                </a:cubicBezTo>
                <a:cubicBezTo>
                  <a:pt x="857" y="360"/>
                  <a:pt x="1000" y="503"/>
                  <a:pt x="1000" y="6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289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9" name="Freeform 342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429608" y="4478696"/>
            <a:ext cx="407489" cy="390077"/>
          </a:xfrm>
          <a:custGeom>
            <a:avLst/>
            <a:gdLst>
              <a:gd name="T0" fmla="*/ 1920 w 1922"/>
              <a:gd name="T1" fmla="*/ 1720 h 1840"/>
              <a:gd name="T2" fmla="*/ 1800 w 1922"/>
              <a:gd name="T3" fmla="*/ 1840 h 1840"/>
              <a:gd name="T4" fmla="*/ 120 w 1922"/>
              <a:gd name="T5" fmla="*/ 1840 h 1840"/>
              <a:gd name="T6" fmla="*/ 0 w 1922"/>
              <a:gd name="T7" fmla="*/ 1720 h 1840"/>
              <a:gd name="T8" fmla="*/ 0 w 1922"/>
              <a:gd name="T9" fmla="*/ 1116 h 1840"/>
              <a:gd name="T10" fmla="*/ 200 w 1922"/>
              <a:gd name="T11" fmla="*/ 1200 h 1840"/>
              <a:gd name="T12" fmla="*/ 320 w 1922"/>
              <a:gd name="T13" fmla="*/ 1200 h 1840"/>
              <a:gd name="T14" fmla="*/ 320 w 1922"/>
              <a:gd name="T15" fmla="*/ 1320 h 1840"/>
              <a:gd name="T16" fmla="*/ 360 w 1922"/>
              <a:gd name="T17" fmla="*/ 1360 h 1840"/>
              <a:gd name="T18" fmla="*/ 600 w 1922"/>
              <a:gd name="T19" fmla="*/ 1360 h 1840"/>
              <a:gd name="T20" fmla="*/ 640 w 1922"/>
              <a:gd name="T21" fmla="*/ 1320 h 1840"/>
              <a:gd name="T22" fmla="*/ 640 w 1922"/>
              <a:gd name="T23" fmla="*/ 1200 h 1840"/>
              <a:gd name="T24" fmla="*/ 1280 w 1922"/>
              <a:gd name="T25" fmla="*/ 1200 h 1840"/>
              <a:gd name="T26" fmla="*/ 1280 w 1922"/>
              <a:gd name="T27" fmla="*/ 1320 h 1840"/>
              <a:gd name="T28" fmla="*/ 1320 w 1922"/>
              <a:gd name="T29" fmla="*/ 1360 h 1840"/>
              <a:gd name="T30" fmla="*/ 1560 w 1922"/>
              <a:gd name="T31" fmla="*/ 1360 h 1840"/>
              <a:gd name="T32" fmla="*/ 1600 w 1922"/>
              <a:gd name="T33" fmla="*/ 1320 h 1840"/>
              <a:gd name="T34" fmla="*/ 1600 w 1922"/>
              <a:gd name="T35" fmla="*/ 1200 h 1840"/>
              <a:gd name="T36" fmla="*/ 1720 w 1922"/>
              <a:gd name="T37" fmla="*/ 1200 h 1840"/>
              <a:gd name="T38" fmla="*/ 1918 w 1922"/>
              <a:gd name="T39" fmla="*/ 1118 h 1840"/>
              <a:gd name="T40" fmla="*/ 1920 w 1922"/>
              <a:gd name="T41" fmla="*/ 1720 h 1840"/>
              <a:gd name="T42" fmla="*/ 560 w 1922"/>
              <a:gd name="T43" fmla="*/ 240 h 1840"/>
              <a:gd name="T44" fmla="*/ 560 w 1922"/>
              <a:gd name="T45" fmla="*/ 40 h 1840"/>
              <a:gd name="T46" fmla="*/ 600 w 1922"/>
              <a:gd name="T47" fmla="*/ 0 h 1840"/>
              <a:gd name="T48" fmla="*/ 1320 w 1922"/>
              <a:gd name="T49" fmla="*/ 0 h 1840"/>
              <a:gd name="T50" fmla="*/ 1360 w 1922"/>
              <a:gd name="T51" fmla="*/ 40 h 1840"/>
              <a:gd name="T52" fmla="*/ 1360 w 1922"/>
              <a:gd name="T53" fmla="*/ 240 h 1840"/>
              <a:gd name="T54" fmla="*/ 1280 w 1922"/>
              <a:gd name="T55" fmla="*/ 240 h 1840"/>
              <a:gd name="T56" fmla="*/ 1280 w 1922"/>
              <a:gd name="T57" fmla="*/ 80 h 1840"/>
              <a:gd name="T58" fmla="*/ 640 w 1922"/>
              <a:gd name="T59" fmla="*/ 80 h 1840"/>
              <a:gd name="T60" fmla="*/ 640 w 1922"/>
              <a:gd name="T61" fmla="*/ 240 h 1840"/>
              <a:gd name="T62" fmla="*/ 560 w 1922"/>
              <a:gd name="T63" fmla="*/ 240 h 1840"/>
              <a:gd name="T64" fmla="*/ 1600 w 1922"/>
              <a:gd name="T65" fmla="*/ 1120 h 1840"/>
              <a:gd name="T66" fmla="*/ 1600 w 1922"/>
              <a:gd name="T67" fmla="*/ 1000 h 1840"/>
              <a:gd name="T68" fmla="*/ 1560 w 1922"/>
              <a:gd name="T69" fmla="*/ 960 h 1840"/>
              <a:gd name="T70" fmla="*/ 1320 w 1922"/>
              <a:gd name="T71" fmla="*/ 960 h 1840"/>
              <a:gd name="T72" fmla="*/ 1280 w 1922"/>
              <a:gd name="T73" fmla="*/ 1000 h 1840"/>
              <a:gd name="T74" fmla="*/ 1280 w 1922"/>
              <a:gd name="T75" fmla="*/ 1120 h 1840"/>
              <a:gd name="T76" fmla="*/ 640 w 1922"/>
              <a:gd name="T77" fmla="*/ 1120 h 1840"/>
              <a:gd name="T78" fmla="*/ 640 w 1922"/>
              <a:gd name="T79" fmla="*/ 1000 h 1840"/>
              <a:gd name="T80" fmla="*/ 600 w 1922"/>
              <a:gd name="T81" fmla="*/ 960 h 1840"/>
              <a:gd name="T82" fmla="*/ 360 w 1922"/>
              <a:gd name="T83" fmla="*/ 960 h 1840"/>
              <a:gd name="T84" fmla="*/ 320 w 1922"/>
              <a:gd name="T85" fmla="*/ 1000 h 1840"/>
              <a:gd name="T86" fmla="*/ 320 w 1922"/>
              <a:gd name="T87" fmla="*/ 1120 h 1840"/>
              <a:gd name="T88" fmla="*/ 200 w 1922"/>
              <a:gd name="T89" fmla="*/ 1120 h 1840"/>
              <a:gd name="T90" fmla="*/ 0 w 1922"/>
              <a:gd name="T91" fmla="*/ 920 h 1840"/>
              <a:gd name="T92" fmla="*/ 0 w 1922"/>
              <a:gd name="T93" fmla="*/ 440 h 1840"/>
              <a:gd name="T94" fmla="*/ 120 w 1922"/>
              <a:gd name="T95" fmla="*/ 320 h 1840"/>
              <a:gd name="T96" fmla="*/ 1800 w 1922"/>
              <a:gd name="T97" fmla="*/ 320 h 1840"/>
              <a:gd name="T98" fmla="*/ 1920 w 1922"/>
              <a:gd name="T99" fmla="*/ 440 h 1840"/>
              <a:gd name="T100" fmla="*/ 1920 w 1922"/>
              <a:gd name="T101" fmla="*/ 920 h 1840"/>
              <a:gd name="T102" fmla="*/ 1720 w 1922"/>
              <a:gd name="T103" fmla="*/ 1120 h 1840"/>
              <a:gd name="T104" fmla="*/ 1600 w 1922"/>
              <a:gd name="T105" fmla="*/ 1120 h 1840"/>
              <a:gd name="T106" fmla="*/ 1520 w 1922"/>
              <a:gd name="T107" fmla="*/ 1040 h 1840"/>
              <a:gd name="T108" fmla="*/ 1360 w 1922"/>
              <a:gd name="T109" fmla="*/ 1040 h 1840"/>
              <a:gd name="T110" fmla="*/ 1360 w 1922"/>
              <a:gd name="T111" fmla="*/ 1280 h 1840"/>
              <a:gd name="T112" fmla="*/ 1520 w 1922"/>
              <a:gd name="T113" fmla="*/ 1280 h 1840"/>
              <a:gd name="T114" fmla="*/ 1520 w 1922"/>
              <a:gd name="T115" fmla="*/ 1040 h 1840"/>
              <a:gd name="T116" fmla="*/ 560 w 1922"/>
              <a:gd name="T117" fmla="*/ 1040 h 1840"/>
              <a:gd name="T118" fmla="*/ 400 w 1922"/>
              <a:gd name="T119" fmla="*/ 1040 h 1840"/>
              <a:gd name="T120" fmla="*/ 400 w 1922"/>
              <a:gd name="T121" fmla="*/ 1280 h 1840"/>
              <a:gd name="T122" fmla="*/ 560 w 1922"/>
              <a:gd name="T123" fmla="*/ 1280 h 1840"/>
              <a:gd name="T124" fmla="*/ 560 w 1922"/>
              <a:gd name="T125" fmla="*/ 104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2" h="1840">
                <a:moveTo>
                  <a:pt x="1920" y="1720"/>
                </a:moveTo>
                <a:cubicBezTo>
                  <a:pt x="1920" y="1786"/>
                  <a:pt x="1866" y="1840"/>
                  <a:pt x="1800" y="1840"/>
                </a:cubicBezTo>
                <a:cubicBezTo>
                  <a:pt x="120" y="1840"/>
                  <a:pt x="120" y="1840"/>
                  <a:pt x="120" y="1840"/>
                </a:cubicBezTo>
                <a:cubicBezTo>
                  <a:pt x="54" y="1840"/>
                  <a:pt x="0" y="1786"/>
                  <a:pt x="0" y="1720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51" y="1168"/>
                  <a:pt x="122" y="1200"/>
                  <a:pt x="200" y="1200"/>
                </a:cubicBezTo>
                <a:cubicBezTo>
                  <a:pt x="320" y="1200"/>
                  <a:pt x="320" y="1200"/>
                  <a:pt x="320" y="1200"/>
                </a:cubicBezTo>
                <a:cubicBezTo>
                  <a:pt x="320" y="1320"/>
                  <a:pt x="320" y="1320"/>
                  <a:pt x="320" y="1320"/>
                </a:cubicBezTo>
                <a:cubicBezTo>
                  <a:pt x="320" y="1342"/>
                  <a:pt x="338" y="1360"/>
                  <a:pt x="360" y="1360"/>
                </a:cubicBezTo>
                <a:cubicBezTo>
                  <a:pt x="600" y="1360"/>
                  <a:pt x="600" y="1360"/>
                  <a:pt x="600" y="1360"/>
                </a:cubicBezTo>
                <a:cubicBezTo>
                  <a:pt x="622" y="1360"/>
                  <a:pt x="640" y="1342"/>
                  <a:pt x="640" y="1320"/>
                </a:cubicBezTo>
                <a:cubicBezTo>
                  <a:pt x="640" y="1200"/>
                  <a:pt x="640" y="1200"/>
                  <a:pt x="640" y="1200"/>
                </a:cubicBezTo>
                <a:cubicBezTo>
                  <a:pt x="1280" y="1200"/>
                  <a:pt x="1280" y="1200"/>
                  <a:pt x="1280" y="1200"/>
                </a:cubicBezTo>
                <a:cubicBezTo>
                  <a:pt x="1280" y="1320"/>
                  <a:pt x="1280" y="1320"/>
                  <a:pt x="1280" y="1320"/>
                </a:cubicBezTo>
                <a:cubicBezTo>
                  <a:pt x="1280" y="1342"/>
                  <a:pt x="1298" y="1360"/>
                  <a:pt x="1320" y="1360"/>
                </a:cubicBezTo>
                <a:cubicBezTo>
                  <a:pt x="1560" y="1360"/>
                  <a:pt x="1560" y="1360"/>
                  <a:pt x="1560" y="1360"/>
                </a:cubicBezTo>
                <a:cubicBezTo>
                  <a:pt x="1582" y="1360"/>
                  <a:pt x="1600" y="1342"/>
                  <a:pt x="1600" y="1320"/>
                </a:cubicBezTo>
                <a:cubicBezTo>
                  <a:pt x="1600" y="1200"/>
                  <a:pt x="1600" y="1200"/>
                  <a:pt x="1600" y="1200"/>
                </a:cubicBezTo>
                <a:cubicBezTo>
                  <a:pt x="1720" y="1200"/>
                  <a:pt x="1720" y="1200"/>
                  <a:pt x="1720" y="1200"/>
                </a:cubicBezTo>
                <a:cubicBezTo>
                  <a:pt x="1797" y="1200"/>
                  <a:pt x="1867" y="1168"/>
                  <a:pt x="1918" y="1118"/>
                </a:cubicBezTo>
                <a:cubicBezTo>
                  <a:pt x="1922" y="1114"/>
                  <a:pt x="1920" y="1624"/>
                  <a:pt x="1920" y="1720"/>
                </a:cubicBezTo>
                <a:close/>
                <a:moveTo>
                  <a:pt x="560" y="240"/>
                </a:moveTo>
                <a:cubicBezTo>
                  <a:pt x="560" y="40"/>
                  <a:pt x="560" y="40"/>
                  <a:pt x="560" y="40"/>
                </a:cubicBezTo>
                <a:cubicBezTo>
                  <a:pt x="560" y="18"/>
                  <a:pt x="578" y="0"/>
                  <a:pt x="600" y="0"/>
                </a:cubicBezTo>
                <a:cubicBezTo>
                  <a:pt x="1320" y="0"/>
                  <a:pt x="1320" y="0"/>
                  <a:pt x="1320" y="0"/>
                </a:cubicBezTo>
                <a:cubicBezTo>
                  <a:pt x="1342" y="0"/>
                  <a:pt x="1360" y="18"/>
                  <a:pt x="1360" y="40"/>
                </a:cubicBezTo>
                <a:cubicBezTo>
                  <a:pt x="1360" y="240"/>
                  <a:pt x="1360" y="240"/>
                  <a:pt x="1360" y="240"/>
                </a:cubicBezTo>
                <a:cubicBezTo>
                  <a:pt x="1280" y="240"/>
                  <a:pt x="1280" y="240"/>
                  <a:pt x="1280" y="240"/>
                </a:cubicBezTo>
                <a:cubicBezTo>
                  <a:pt x="1280" y="80"/>
                  <a:pt x="1280" y="80"/>
                  <a:pt x="1280" y="80"/>
                </a:cubicBezTo>
                <a:cubicBezTo>
                  <a:pt x="640" y="80"/>
                  <a:pt x="640" y="80"/>
                  <a:pt x="640" y="80"/>
                </a:cubicBezTo>
                <a:cubicBezTo>
                  <a:pt x="640" y="240"/>
                  <a:pt x="640" y="240"/>
                  <a:pt x="640" y="240"/>
                </a:cubicBezTo>
                <a:lnTo>
                  <a:pt x="560" y="240"/>
                </a:lnTo>
                <a:close/>
                <a:moveTo>
                  <a:pt x="1600" y="1120"/>
                </a:moveTo>
                <a:cubicBezTo>
                  <a:pt x="1600" y="1000"/>
                  <a:pt x="1600" y="1000"/>
                  <a:pt x="1600" y="1000"/>
                </a:cubicBezTo>
                <a:cubicBezTo>
                  <a:pt x="1600" y="978"/>
                  <a:pt x="1582" y="960"/>
                  <a:pt x="1560" y="960"/>
                </a:cubicBezTo>
                <a:cubicBezTo>
                  <a:pt x="1320" y="960"/>
                  <a:pt x="1320" y="960"/>
                  <a:pt x="1320" y="960"/>
                </a:cubicBezTo>
                <a:cubicBezTo>
                  <a:pt x="1298" y="960"/>
                  <a:pt x="1280" y="978"/>
                  <a:pt x="1280" y="1000"/>
                </a:cubicBezTo>
                <a:cubicBezTo>
                  <a:pt x="1280" y="1120"/>
                  <a:pt x="1280" y="1120"/>
                  <a:pt x="1280" y="1120"/>
                </a:cubicBezTo>
                <a:cubicBezTo>
                  <a:pt x="640" y="1120"/>
                  <a:pt x="640" y="1120"/>
                  <a:pt x="640" y="1120"/>
                </a:cubicBezTo>
                <a:cubicBezTo>
                  <a:pt x="640" y="1000"/>
                  <a:pt x="640" y="1000"/>
                  <a:pt x="640" y="1000"/>
                </a:cubicBezTo>
                <a:cubicBezTo>
                  <a:pt x="640" y="978"/>
                  <a:pt x="622" y="960"/>
                  <a:pt x="600" y="960"/>
                </a:cubicBezTo>
                <a:cubicBezTo>
                  <a:pt x="360" y="960"/>
                  <a:pt x="360" y="960"/>
                  <a:pt x="360" y="960"/>
                </a:cubicBezTo>
                <a:cubicBezTo>
                  <a:pt x="338" y="960"/>
                  <a:pt x="320" y="978"/>
                  <a:pt x="320" y="1000"/>
                </a:cubicBezTo>
                <a:cubicBezTo>
                  <a:pt x="320" y="1120"/>
                  <a:pt x="320" y="1120"/>
                  <a:pt x="320" y="1120"/>
                </a:cubicBezTo>
                <a:cubicBezTo>
                  <a:pt x="200" y="1120"/>
                  <a:pt x="200" y="1120"/>
                  <a:pt x="200" y="1120"/>
                </a:cubicBezTo>
                <a:cubicBezTo>
                  <a:pt x="90" y="1120"/>
                  <a:pt x="0" y="1030"/>
                  <a:pt x="0" y="92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374"/>
                  <a:pt x="54" y="320"/>
                  <a:pt x="120" y="320"/>
                </a:cubicBezTo>
                <a:cubicBezTo>
                  <a:pt x="1800" y="320"/>
                  <a:pt x="1800" y="320"/>
                  <a:pt x="1800" y="320"/>
                </a:cubicBezTo>
                <a:cubicBezTo>
                  <a:pt x="1866" y="320"/>
                  <a:pt x="1920" y="374"/>
                  <a:pt x="1920" y="440"/>
                </a:cubicBezTo>
                <a:cubicBezTo>
                  <a:pt x="1920" y="920"/>
                  <a:pt x="1920" y="920"/>
                  <a:pt x="1920" y="920"/>
                </a:cubicBezTo>
                <a:cubicBezTo>
                  <a:pt x="1920" y="1030"/>
                  <a:pt x="1830" y="1120"/>
                  <a:pt x="1720" y="1120"/>
                </a:cubicBezTo>
                <a:lnTo>
                  <a:pt x="1600" y="1120"/>
                </a:lnTo>
                <a:close/>
                <a:moveTo>
                  <a:pt x="1520" y="1040"/>
                </a:moveTo>
                <a:cubicBezTo>
                  <a:pt x="1360" y="1040"/>
                  <a:pt x="1360" y="1040"/>
                  <a:pt x="1360" y="1040"/>
                </a:cubicBezTo>
                <a:cubicBezTo>
                  <a:pt x="1360" y="1120"/>
                  <a:pt x="1360" y="1200"/>
                  <a:pt x="1360" y="1280"/>
                </a:cubicBezTo>
                <a:cubicBezTo>
                  <a:pt x="1520" y="1280"/>
                  <a:pt x="1520" y="1280"/>
                  <a:pt x="1520" y="1280"/>
                </a:cubicBezTo>
                <a:cubicBezTo>
                  <a:pt x="1520" y="1200"/>
                  <a:pt x="1520" y="1120"/>
                  <a:pt x="1520" y="1040"/>
                </a:cubicBezTo>
                <a:close/>
                <a:moveTo>
                  <a:pt x="560" y="1040"/>
                </a:moveTo>
                <a:cubicBezTo>
                  <a:pt x="400" y="1040"/>
                  <a:pt x="400" y="1040"/>
                  <a:pt x="400" y="1040"/>
                </a:cubicBezTo>
                <a:cubicBezTo>
                  <a:pt x="400" y="1120"/>
                  <a:pt x="400" y="1200"/>
                  <a:pt x="400" y="1280"/>
                </a:cubicBezTo>
                <a:cubicBezTo>
                  <a:pt x="560" y="1280"/>
                  <a:pt x="560" y="1280"/>
                  <a:pt x="560" y="1280"/>
                </a:cubicBezTo>
                <a:cubicBezTo>
                  <a:pt x="560" y="1200"/>
                  <a:pt x="560" y="1120"/>
                  <a:pt x="560" y="10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289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>
            <a:off x="420061" y="6594900"/>
            <a:ext cx="116356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74 CuadroTexto"/>
          <p:cNvSpPr txBox="1"/>
          <p:nvPr/>
        </p:nvSpPr>
        <p:spPr>
          <a:xfrm>
            <a:off x="10346722" y="6700647"/>
            <a:ext cx="1351907" cy="1852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3289">
              <a:defRPr/>
            </a:pPr>
            <a:r>
              <a:rPr lang="en-US" sz="800" dirty="0">
                <a:solidFill>
                  <a:srgbClr val="122553"/>
                </a:solidFill>
                <a:latin typeface="Calibri" panose="020F0502020204030204" pitchFamily="34" charset="0"/>
              </a:rPr>
              <a:t>Base: All respondents (Drinkers) </a:t>
            </a:r>
          </a:p>
        </p:txBody>
      </p:sp>
      <p:cxnSp>
        <p:nvCxnSpPr>
          <p:cNvPr id="212" name="Straight Connector 211"/>
          <p:cNvCxnSpPr/>
          <p:nvPr/>
        </p:nvCxnSpPr>
        <p:spPr>
          <a:xfrm>
            <a:off x="447388" y="2720501"/>
            <a:ext cx="116514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" name="113 Tabla"/>
          <p:cNvGraphicFramePr>
            <a:graphicFrameLocks noGrp="1"/>
          </p:cNvGraphicFramePr>
          <p:nvPr>
            <p:extLst/>
          </p:nvPr>
        </p:nvGraphicFramePr>
        <p:xfrm>
          <a:off x="463258" y="1674600"/>
          <a:ext cx="1538664" cy="4594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5228">
                <a:tc>
                  <a:txBody>
                    <a:bodyPr/>
                    <a:lstStyle/>
                    <a:p>
                      <a:pPr marL="0" marR="0" indent="0" algn="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LSM 1-4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LSM 5-6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marR="0" lvl="0" indent="0" algn="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LSM 7-8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marR="0" lvl="0" indent="0" algn="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LSM 9-10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8530144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Men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Women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North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Kavango&amp;Zambezi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Central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Coastal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marR="0" indent="0" algn="r" defTabSz="7792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Working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901300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Not Working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8563375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Student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1766138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15-17 years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18-24 years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25-29 years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30-39 years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228">
                <a:tc>
                  <a:txBody>
                    <a:bodyPr/>
                    <a:lstStyle/>
                    <a:p>
                      <a:pPr marL="0" algn="r" defTabSz="779252" rtl="0" eaLnBrk="1" fontAlgn="b" latinLnBrk="0" hangingPunct="1"/>
                      <a:r>
                        <a:rPr lang="es-ES" sz="11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40+ years</a:t>
                      </a:r>
                      <a:endParaRPr lang="es-ES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214" name="113 Tabla"/>
          <p:cNvGraphicFramePr>
            <a:graphicFrameLocks noGrp="1"/>
          </p:cNvGraphicFramePr>
          <p:nvPr>
            <p:extLst/>
          </p:nvPr>
        </p:nvGraphicFramePr>
        <p:xfrm>
          <a:off x="2196309" y="6335700"/>
          <a:ext cx="9734400" cy="20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7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6D5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15" name="Straight Connector 214"/>
          <p:cNvCxnSpPr/>
          <p:nvPr/>
        </p:nvCxnSpPr>
        <p:spPr>
          <a:xfrm>
            <a:off x="447388" y="4262512"/>
            <a:ext cx="116514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47388" y="5024512"/>
            <a:ext cx="116514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447388" y="3219265"/>
            <a:ext cx="116514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2615390" y="6645947"/>
            <a:ext cx="8946042" cy="109402"/>
            <a:chOff x="2615390" y="6645947"/>
            <a:chExt cx="8946042" cy="109402"/>
          </a:xfrm>
        </p:grpSpPr>
        <p:sp>
          <p:nvSpPr>
            <p:cNvPr id="219" name="74 CuadroTexto"/>
            <p:cNvSpPr txBox="1"/>
            <p:nvPr/>
          </p:nvSpPr>
          <p:spPr>
            <a:xfrm>
              <a:off x="2615390" y="6645947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n=214</a:t>
              </a:r>
            </a:p>
          </p:txBody>
        </p:sp>
        <p:sp>
          <p:nvSpPr>
            <p:cNvPr id="220" name="74 CuadroTexto"/>
            <p:cNvSpPr txBox="1"/>
            <p:nvPr/>
          </p:nvSpPr>
          <p:spPr>
            <a:xfrm>
              <a:off x="3820705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n=103</a:t>
              </a:r>
            </a:p>
          </p:txBody>
        </p:sp>
        <p:sp>
          <p:nvSpPr>
            <p:cNvPr id="221" name="74 CuadroTexto"/>
            <p:cNvSpPr txBox="1"/>
            <p:nvPr/>
          </p:nvSpPr>
          <p:spPr>
            <a:xfrm>
              <a:off x="5012715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n=174</a:t>
              </a:r>
            </a:p>
          </p:txBody>
        </p:sp>
        <p:sp>
          <p:nvSpPr>
            <p:cNvPr id="222" name="74 CuadroTexto"/>
            <p:cNvSpPr txBox="1"/>
            <p:nvPr/>
          </p:nvSpPr>
          <p:spPr>
            <a:xfrm>
              <a:off x="6274125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n=139</a:t>
              </a:r>
            </a:p>
          </p:txBody>
        </p:sp>
        <p:sp>
          <p:nvSpPr>
            <p:cNvPr id="223" name="74 CuadroTexto"/>
            <p:cNvSpPr txBox="1"/>
            <p:nvPr/>
          </p:nvSpPr>
          <p:spPr>
            <a:xfrm>
              <a:off x="7475180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n=98</a:t>
              </a:r>
            </a:p>
          </p:txBody>
        </p:sp>
        <p:sp>
          <p:nvSpPr>
            <p:cNvPr id="224" name="74 CuadroTexto"/>
            <p:cNvSpPr txBox="1"/>
            <p:nvPr/>
          </p:nvSpPr>
          <p:spPr>
            <a:xfrm>
              <a:off x="8667194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n=143</a:t>
              </a:r>
            </a:p>
          </p:txBody>
        </p:sp>
        <p:sp>
          <p:nvSpPr>
            <p:cNvPr id="225" name="74 CuadroTexto"/>
            <p:cNvSpPr txBox="1"/>
            <p:nvPr/>
          </p:nvSpPr>
          <p:spPr>
            <a:xfrm>
              <a:off x="9910496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n=126</a:t>
              </a:r>
            </a:p>
          </p:txBody>
        </p:sp>
        <p:sp>
          <p:nvSpPr>
            <p:cNvPr id="226" name="74 CuadroTexto"/>
            <p:cNvSpPr txBox="1"/>
            <p:nvPr/>
          </p:nvSpPr>
          <p:spPr>
            <a:xfrm>
              <a:off x="11156820" y="6645948"/>
              <a:ext cx="404612" cy="1094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913289">
                <a:defRPr/>
              </a:pPr>
              <a:r>
                <a:rPr lang="en-US" sz="800" dirty="0">
                  <a:solidFill>
                    <a:srgbClr val="122553"/>
                  </a:solidFill>
                  <a:latin typeface="Calibri" panose="020F0502020204030204" pitchFamily="34" charset="0"/>
                </a:rPr>
                <a:t>n=132</a:t>
              </a:r>
            </a:p>
          </p:txBody>
        </p:sp>
      </p:grpSp>
      <p:sp>
        <p:nvSpPr>
          <p:cNvPr id="227" name="74 CuadroTexto"/>
          <p:cNvSpPr txBox="1"/>
          <p:nvPr/>
        </p:nvSpPr>
        <p:spPr>
          <a:xfrm>
            <a:off x="98332" y="6701132"/>
            <a:ext cx="3046350" cy="1786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913289">
              <a:defRPr/>
            </a:pPr>
            <a:r>
              <a:rPr lang="en-US" sz="800" dirty="0">
                <a:solidFill>
                  <a:srgbClr val="122553"/>
                </a:solidFill>
                <a:latin typeface="Calibri" panose="020F0502020204030204" pitchFamily="34" charset="0"/>
              </a:rPr>
              <a:t>S02 ,S03 Gender, S05 Age, S06b Employment,  S08: Category Interest L4</a:t>
            </a:r>
          </a:p>
        </p:txBody>
      </p:sp>
      <p:sp>
        <p:nvSpPr>
          <p:cNvPr id="228" name="Oval 227"/>
          <p:cNvSpPr/>
          <p:nvPr/>
        </p:nvSpPr>
        <p:spPr bwMode="gray">
          <a:xfrm>
            <a:off x="11156820" y="4279930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9" name="Oval 228"/>
          <p:cNvSpPr/>
          <p:nvPr/>
        </p:nvSpPr>
        <p:spPr bwMode="gray">
          <a:xfrm>
            <a:off x="6153799" y="1967364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0" name="Oval 229"/>
          <p:cNvSpPr/>
          <p:nvPr/>
        </p:nvSpPr>
        <p:spPr bwMode="gray">
          <a:xfrm>
            <a:off x="3615414" y="1962256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1" name="Oval 230"/>
          <p:cNvSpPr/>
          <p:nvPr/>
        </p:nvSpPr>
        <p:spPr bwMode="gray">
          <a:xfrm>
            <a:off x="2316076" y="1958502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2" name="Oval 231"/>
          <p:cNvSpPr/>
          <p:nvPr/>
        </p:nvSpPr>
        <p:spPr bwMode="gray">
          <a:xfrm>
            <a:off x="4819231" y="2467573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" name="Oval 232"/>
          <p:cNvSpPr/>
          <p:nvPr/>
        </p:nvSpPr>
        <p:spPr bwMode="gray">
          <a:xfrm>
            <a:off x="9920611" y="2483122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4" name="Oval 233"/>
          <p:cNvSpPr/>
          <p:nvPr/>
        </p:nvSpPr>
        <p:spPr bwMode="gray">
          <a:xfrm>
            <a:off x="11141070" y="2484787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" name="Oval 234"/>
          <p:cNvSpPr/>
          <p:nvPr/>
        </p:nvSpPr>
        <p:spPr bwMode="gray">
          <a:xfrm>
            <a:off x="2334272" y="2985612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6" name="Oval 235"/>
          <p:cNvSpPr/>
          <p:nvPr/>
        </p:nvSpPr>
        <p:spPr bwMode="gray">
          <a:xfrm>
            <a:off x="6153799" y="2739646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7" name="Oval 236"/>
          <p:cNvSpPr/>
          <p:nvPr/>
        </p:nvSpPr>
        <p:spPr bwMode="gray">
          <a:xfrm>
            <a:off x="11169545" y="2753232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8" name="Oval 237"/>
          <p:cNvSpPr/>
          <p:nvPr/>
        </p:nvSpPr>
        <p:spPr bwMode="gray">
          <a:xfrm>
            <a:off x="3623090" y="3745867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" name="Oval 238"/>
          <p:cNvSpPr/>
          <p:nvPr/>
        </p:nvSpPr>
        <p:spPr bwMode="gray">
          <a:xfrm>
            <a:off x="7460654" y="4274389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0" name="Oval 239"/>
          <p:cNvSpPr/>
          <p:nvPr/>
        </p:nvSpPr>
        <p:spPr bwMode="gray">
          <a:xfrm>
            <a:off x="3598637" y="4261849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1" name="Oval 240"/>
          <p:cNvSpPr/>
          <p:nvPr/>
        </p:nvSpPr>
        <p:spPr bwMode="gray">
          <a:xfrm>
            <a:off x="8784063" y="4541849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2" name="Oval 241"/>
          <p:cNvSpPr/>
          <p:nvPr/>
        </p:nvSpPr>
        <p:spPr bwMode="gray">
          <a:xfrm>
            <a:off x="4815804" y="4784889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3" name="Oval 242"/>
          <p:cNvSpPr/>
          <p:nvPr/>
        </p:nvSpPr>
        <p:spPr bwMode="gray">
          <a:xfrm>
            <a:off x="2309376" y="4771090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4" name="Oval 243"/>
          <p:cNvSpPr/>
          <p:nvPr/>
        </p:nvSpPr>
        <p:spPr bwMode="gray">
          <a:xfrm>
            <a:off x="8748441" y="6068399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5" name="Oval 244"/>
          <p:cNvSpPr/>
          <p:nvPr/>
        </p:nvSpPr>
        <p:spPr bwMode="gray">
          <a:xfrm>
            <a:off x="4827897" y="5292684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6" name="Oval 245"/>
          <p:cNvSpPr/>
          <p:nvPr/>
        </p:nvSpPr>
        <p:spPr bwMode="gray">
          <a:xfrm>
            <a:off x="2309376" y="5278885"/>
            <a:ext cx="365760" cy="2286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7" name="Oval 246"/>
          <p:cNvSpPr/>
          <p:nvPr/>
        </p:nvSpPr>
        <p:spPr bwMode="gray">
          <a:xfrm>
            <a:off x="9928378" y="5812639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8" name="Oval 247"/>
          <p:cNvSpPr/>
          <p:nvPr/>
        </p:nvSpPr>
        <p:spPr bwMode="gray">
          <a:xfrm>
            <a:off x="9932727" y="6060838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9" name="Oval 248"/>
          <p:cNvSpPr/>
          <p:nvPr/>
        </p:nvSpPr>
        <p:spPr bwMode="gray">
          <a:xfrm>
            <a:off x="11148455" y="6063555"/>
            <a:ext cx="365760" cy="228600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Font typeface="Courier New" pitchFamily="49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2139859" y="965762"/>
            <a:ext cx="936157" cy="688247"/>
            <a:chOff x="2068300" y="965762"/>
            <a:chExt cx="936157" cy="688247"/>
          </a:xfrm>
        </p:grpSpPr>
        <p:sp>
          <p:nvSpPr>
            <p:cNvPr id="251" name="Oval 250"/>
            <p:cNvSpPr/>
            <p:nvPr/>
          </p:nvSpPr>
          <p:spPr bwMode="gray">
            <a:xfrm>
              <a:off x="2196307" y="965762"/>
              <a:ext cx="679269" cy="629338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289">
                <a:spcBef>
                  <a:spcPts val="300"/>
                </a:spcBef>
                <a:buFont typeface="Courier New" pitchFamily="49" charset="0"/>
                <a:buNone/>
                <a:defRPr/>
              </a:pPr>
              <a:endParaRPr lang="en-US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 bwMode="gray">
            <a:xfrm>
              <a:off x="2068300" y="1395245"/>
              <a:ext cx="936157" cy="2587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289">
                <a:spcBef>
                  <a:spcPts val="300"/>
                </a:spcBef>
                <a:buFont typeface="Courier New" pitchFamily="49" charset="0"/>
                <a:buNone/>
                <a:defRPr/>
              </a:pPr>
              <a:r>
                <a:rPr lang="en-US" sz="800" b="1" dirty="0">
                  <a:solidFill>
                    <a:srgbClr val="A2AD00"/>
                  </a:solidFill>
                  <a:cs typeface="Arial" pitchFamily="34" charset="0"/>
                </a:rPr>
                <a:t>Go </a:t>
              </a:r>
              <a:r>
                <a:rPr lang="en-US" sz="800" b="1" dirty="0" err="1">
                  <a:solidFill>
                    <a:srgbClr val="A2AD00"/>
                  </a:solidFill>
                  <a:cs typeface="Arial" pitchFamily="34" charset="0"/>
                </a:rPr>
                <a:t>Getta</a:t>
              </a:r>
              <a:r>
                <a:rPr lang="en-US" sz="800" b="1" dirty="0">
                  <a:solidFill>
                    <a:srgbClr val="A2AD00"/>
                  </a:solidFill>
                  <a:cs typeface="Arial" pitchFamily="34" charset="0"/>
                </a:rPr>
                <a:t> </a:t>
              </a:r>
            </a:p>
          </p:txBody>
        </p:sp>
        <p:grpSp>
          <p:nvGrpSpPr>
            <p:cNvPr id="253" name="Group 2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532408" y="994675"/>
              <a:ext cx="193075" cy="208797"/>
              <a:chOff x="612" y="-295"/>
              <a:chExt cx="4544" cy="4914"/>
            </a:xfrm>
            <a:solidFill>
              <a:schemeClr val="bg1"/>
            </a:solidFill>
          </p:grpSpPr>
          <p:sp>
            <p:nvSpPr>
              <p:cNvPr id="255" name="Freeform 27"/>
              <p:cNvSpPr>
                <a:spLocks/>
              </p:cNvSpPr>
              <p:nvPr/>
            </p:nvSpPr>
            <p:spPr bwMode="auto">
              <a:xfrm>
                <a:off x="612" y="-295"/>
                <a:ext cx="4544" cy="3591"/>
              </a:xfrm>
              <a:custGeom>
                <a:avLst/>
                <a:gdLst>
                  <a:gd name="T0" fmla="*/ 1304 w 1924"/>
                  <a:gd name="T1" fmla="*/ 212 h 1520"/>
                  <a:gd name="T2" fmla="*/ 1709 w 1924"/>
                  <a:gd name="T3" fmla="*/ 258 h 1520"/>
                  <a:gd name="T4" fmla="*/ 1843 w 1924"/>
                  <a:gd name="T5" fmla="*/ 630 h 1520"/>
                  <a:gd name="T6" fmla="*/ 1920 w 1924"/>
                  <a:gd name="T7" fmla="*/ 892 h 1520"/>
                  <a:gd name="T8" fmla="*/ 1794 w 1924"/>
                  <a:gd name="T9" fmla="*/ 1203 h 1520"/>
                  <a:gd name="T10" fmla="*/ 1562 w 1924"/>
                  <a:gd name="T11" fmla="*/ 1120 h 1520"/>
                  <a:gd name="T12" fmla="*/ 1202 w 1924"/>
                  <a:gd name="T13" fmla="*/ 1447 h 1520"/>
                  <a:gd name="T14" fmla="*/ 1068 w 1924"/>
                  <a:gd name="T15" fmla="*/ 1386 h 1520"/>
                  <a:gd name="T16" fmla="*/ 680 w 1924"/>
                  <a:gd name="T17" fmla="*/ 1520 h 1520"/>
                  <a:gd name="T18" fmla="*/ 232 w 1924"/>
                  <a:gd name="T19" fmla="*/ 1157 h 1520"/>
                  <a:gd name="T20" fmla="*/ 0 w 1924"/>
                  <a:gd name="T21" fmla="*/ 760 h 1520"/>
                  <a:gd name="T22" fmla="*/ 268 w 1924"/>
                  <a:gd name="T23" fmla="*/ 391 h 1520"/>
                  <a:gd name="T24" fmla="*/ 800 w 1924"/>
                  <a:gd name="T25" fmla="*/ 0 h 1520"/>
                  <a:gd name="T26" fmla="*/ 1304 w 1924"/>
                  <a:gd name="T27" fmla="*/ 212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4" h="1520">
                    <a:moveTo>
                      <a:pt x="1304" y="212"/>
                    </a:moveTo>
                    <a:cubicBezTo>
                      <a:pt x="1438" y="154"/>
                      <a:pt x="1593" y="168"/>
                      <a:pt x="1709" y="258"/>
                    </a:cubicBezTo>
                    <a:cubicBezTo>
                      <a:pt x="1826" y="347"/>
                      <a:pt x="1873" y="487"/>
                      <a:pt x="1843" y="630"/>
                    </a:cubicBezTo>
                    <a:cubicBezTo>
                      <a:pt x="1900" y="707"/>
                      <a:pt x="1924" y="799"/>
                      <a:pt x="1920" y="892"/>
                    </a:cubicBezTo>
                    <a:cubicBezTo>
                      <a:pt x="1914" y="1005"/>
                      <a:pt x="1869" y="1118"/>
                      <a:pt x="1794" y="1203"/>
                    </a:cubicBezTo>
                    <a:cubicBezTo>
                      <a:pt x="1731" y="1151"/>
                      <a:pt x="1650" y="1120"/>
                      <a:pt x="1562" y="1120"/>
                    </a:cubicBezTo>
                    <a:cubicBezTo>
                      <a:pt x="1376" y="1120"/>
                      <a:pt x="1218" y="1261"/>
                      <a:pt x="1202" y="1447"/>
                    </a:cubicBezTo>
                    <a:cubicBezTo>
                      <a:pt x="1153" y="1438"/>
                      <a:pt x="1106" y="1417"/>
                      <a:pt x="1068" y="1386"/>
                    </a:cubicBezTo>
                    <a:cubicBezTo>
                      <a:pt x="954" y="1485"/>
                      <a:pt x="830" y="1520"/>
                      <a:pt x="680" y="1520"/>
                    </a:cubicBezTo>
                    <a:cubicBezTo>
                      <a:pt x="476" y="1520"/>
                      <a:pt x="261" y="1365"/>
                      <a:pt x="232" y="1157"/>
                    </a:cubicBezTo>
                    <a:cubicBezTo>
                      <a:pt x="60" y="1090"/>
                      <a:pt x="0" y="935"/>
                      <a:pt x="0" y="760"/>
                    </a:cubicBezTo>
                    <a:cubicBezTo>
                      <a:pt x="0" y="597"/>
                      <a:pt x="109" y="437"/>
                      <a:pt x="268" y="391"/>
                    </a:cubicBezTo>
                    <a:cubicBezTo>
                      <a:pt x="310" y="153"/>
                      <a:pt x="572" y="0"/>
                      <a:pt x="800" y="0"/>
                    </a:cubicBezTo>
                    <a:cubicBezTo>
                      <a:pt x="990" y="0"/>
                      <a:pt x="1184" y="57"/>
                      <a:pt x="1304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Oval 28"/>
              <p:cNvSpPr>
                <a:spLocks noChangeArrowheads="1"/>
              </p:cNvSpPr>
              <p:nvPr/>
            </p:nvSpPr>
            <p:spPr bwMode="auto">
              <a:xfrm>
                <a:off x="2880" y="3674"/>
                <a:ext cx="944" cy="94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Oval 29"/>
              <p:cNvSpPr>
                <a:spLocks noChangeArrowheads="1"/>
              </p:cNvSpPr>
              <p:nvPr/>
            </p:nvSpPr>
            <p:spPr bwMode="auto">
              <a:xfrm>
                <a:off x="3635" y="2540"/>
                <a:ext cx="1323" cy="13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4" name="Freeform 62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336371" y="1082486"/>
              <a:ext cx="223490" cy="300000"/>
            </a:xfrm>
            <a:custGeom>
              <a:avLst/>
              <a:gdLst>
                <a:gd name="T0" fmla="*/ 351 w 1520"/>
                <a:gd name="T1" fmla="*/ 1420 h 2040"/>
                <a:gd name="T2" fmla="*/ 598 w 1520"/>
                <a:gd name="T3" fmla="*/ 1555 h 2040"/>
                <a:gd name="T4" fmla="*/ 788 w 1520"/>
                <a:gd name="T5" fmla="*/ 1669 h 2040"/>
                <a:gd name="T6" fmla="*/ 1072 w 1520"/>
                <a:gd name="T7" fmla="*/ 1388 h 2040"/>
                <a:gd name="T8" fmla="*/ 1438 w 1520"/>
                <a:gd name="T9" fmla="*/ 1537 h 2040"/>
                <a:gd name="T10" fmla="*/ 1292 w 1520"/>
                <a:gd name="T11" fmla="*/ 1961 h 2040"/>
                <a:gd name="T12" fmla="*/ 227 w 1520"/>
                <a:gd name="T13" fmla="*/ 1961 h 2040"/>
                <a:gd name="T14" fmla="*/ 82 w 1520"/>
                <a:gd name="T15" fmla="*/ 1536 h 2040"/>
                <a:gd name="T16" fmla="*/ 524 w 1520"/>
                <a:gd name="T17" fmla="*/ 1377 h 2040"/>
                <a:gd name="T18" fmla="*/ 600 w 1520"/>
                <a:gd name="T19" fmla="*/ 1104 h 2040"/>
                <a:gd name="T20" fmla="*/ 402 w 1520"/>
                <a:gd name="T21" fmla="*/ 783 h 2040"/>
                <a:gd name="T22" fmla="*/ 642 w 1520"/>
                <a:gd name="T23" fmla="*/ 504 h 2040"/>
                <a:gd name="T24" fmla="*/ 1126 w 1520"/>
                <a:gd name="T25" fmla="*/ 715 h 2040"/>
                <a:gd name="T26" fmla="*/ 1046 w 1520"/>
                <a:gd name="T27" fmla="*/ 853 h 2040"/>
                <a:gd name="T28" fmla="*/ 991 w 1520"/>
                <a:gd name="T29" fmla="*/ 1373 h 2040"/>
                <a:gd name="T30" fmla="*/ 760 w 1520"/>
                <a:gd name="T31" fmla="*/ 1585 h 2040"/>
                <a:gd name="T32" fmla="*/ 1025 w 1520"/>
                <a:gd name="T33" fmla="*/ 1283 h 2040"/>
                <a:gd name="T34" fmla="*/ 1114 w 1520"/>
                <a:gd name="T35" fmla="*/ 907 h 2040"/>
                <a:gd name="T36" fmla="*/ 1191 w 1520"/>
                <a:gd name="T37" fmla="*/ 646 h 2040"/>
                <a:gd name="T38" fmla="*/ 671 w 1520"/>
                <a:gd name="T39" fmla="*/ 415 h 2040"/>
                <a:gd name="T40" fmla="*/ 606 w 1520"/>
                <a:gd name="T41" fmla="*/ 418 h 2040"/>
                <a:gd name="T42" fmla="*/ 406 w 1520"/>
                <a:gd name="T43" fmla="*/ 907 h 2040"/>
                <a:gd name="T44" fmla="*/ 507 w 1520"/>
                <a:gd name="T45" fmla="*/ 1243 h 2040"/>
                <a:gd name="T46" fmla="*/ 328 w 1520"/>
                <a:gd name="T47" fmla="*/ 1343 h 2040"/>
                <a:gd name="T48" fmla="*/ 147 w 1520"/>
                <a:gd name="T49" fmla="*/ 1318 h 2040"/>
                <a:gd name="T50" fmla="*/ 200 w 1520"/>
                <a:gd name="T51" fmla="*/ 1120 h 2040"/>
                <a:gd name="T52" fmla="*/ 160 w 1520"/>
                <a:gd name="T53" fmla="*/ 1040 h 2040"/>
                <a:gd name="T54" fmla="*/ 190 w 1520"/>
                <a:gd name="T55" fmla="*/ 804 h 2040"/>
                <a:gd name="T56" fmla="*/ 308 w 1520"/>
                <a:gd name="T57" fmla="*/ 246 h 2040"/>
                <a:gd name="T58" fmla="*/ 800 w 1520"/>
                <a:gd name="T59" fmla="*/ 0 h 2040"/>
                <a:gd name="T60" fmla="*/ 1316 w 1520"/>
                <a:gd name="T61" fmla="*/ 757 h 2040"/>
                <a:gd name="T62" fmla="*/ 1425 w 1520"/>
                <a:gd name="T63" fmla="*/ 1061 h 2040"/>
                <a:gd name="T64" fmla="*/ 1324 w 1520"/>
                <a:gd name="T65" fmla="*/ 1124 h 2040"/>
                <a:gd name="T66" fmla="*/ 1388 w 1520"/>
                <a:gd name="T67" fmla="*/ 1252 h 2040"/>
                <a:gd name="T68" fmla="*/ 1378 w 1520"/>
                <a:gd name="T69" fmla="*/ 1316 h 2040"/>
                <a:gd name="T70" fmla="*/ 1192 w 1520"/>
                <a:gd name="T71" fmla="*/ 1343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0" h="2040">
                  <a:moveTo>
                    <a:pt x="82" y="1536"/>
                  </a:moveTo>
                  <a:cubicBezTo>
                    <a:pt x="128" y="1490"/>
                    <a:pt x="249" y="1451"/>
                    <a:pt x="351" y="1420"/>
                  </a:cubicBezTo>
                  <a:cubicBezTo>
                    <a:pt x="384" y="1409"/>
                    <a:pt x="415" y="1400"/>
                    <a:pt x="444" y="1390"/>
                  </a:cubicBezTo>
                  <a:cubicBezTo>
                    <a:pt x="460" y="1447"/>
                    <a:pt x="524" y="1497"/>
                    <a:pt x="598" y="1555"/>
                  </a:cubicBezTo>
                  <a:cubicBezTo>
                    <a:pt x="642" y="1589"/>
                    <a:pt x="689" y="1627"/>
                    <a:pt x="731" y="1669"/>
                  </a:cubicBezTo>
                  <a:cubicBezTo>
                    <a:pt x="747" y="1684"/>
                    <a:pt x="772" y="1684"/>
                    <a:pt x="788" y="1669"/>
                  </a:cubicBezTo>
                  <a:cubicBezTo>
                    <a:pt x="830" y="1626"/>
                    <a:pt x="872" y="1594"/>
                    <a:pt x="910" y="1565"/>
                  </a:cubicBezTo>
                  <a:cubicBezTo>
                    <a:pt x="981" y="1512"/>
                    <a:pt x="1040" y="1467"/>
                    <a:pt x="1072" y="1388"/>
                  </a:cubicBezTo>
                  <a:cubicBezTo>
                    <a:pt x="1101" y="1399"/>
                    <a:pt x="1134" y="1409"/>
                    <a:pt x="1168" y="1420"/>
                  </a:cubicBezTo>
                  <a:cubicBezTo>
                    <a:pt x="1270" y="1451"/>
                    <a:pt x="1392" y="1491"/>
                    <a:pt x="1438" y="1537"/>
                  </a:cubicBezTo>
                  <a:cubicBezTo>
                    <a:pt x="1488" y="1588"/>
                    <a:pt x="1520" y="1657"/>
                    <a:pt x="1520" y="1760"/>
                  </a:cubicBezTo>
                  <a:cubicBezTo>
                    <a:pt x="1520" y="1852"/>
                    <a:pt x="1424" y="1917"/>
                    <a:pt x="1292" y="1961"/>
                  </a:cubicBezTo>
                  <a:cubicBezTo>
                    <a:pt x="1130" y="2015"/>
                    <a:pt x="908" y="2040"/>
                    <a:pt x="760" y="2040"/>
                  </a:cubicBezTo>
                  <a:cubicBezTo>
                    <a:pt x="611" y="2040"/>
                    <a:pt x="389" y="2015"/>
                    <a:pt x="227" y="1961"/>
                  </a:cubicBezTo>
                  <a:cubicBezTo>
                    <a:pt x="95" y="1917"/>
                    <a:pt x="0" y="1852"/>
                    <a:pt x="0" y="1760"/>
                  </a:cubicBezTo>
                  <a:cubicBezTo>
                    <a:pt x="0" y="1657"/>
                    <a:pt x="32" y="1587"/>
                    <a:pt x="82" y="1536"/>
                  </a:cubicBezTo>
                  <a:close/>
                  <a:moveTo>
                    <a:pt x="648" y="1492"/>
                  </a:moveTo>
                  <a:cubicBezTo>
                    <a:pt x="589" y="1446"/>
                    <a:pt x="539" y="1407"/>
                    <a:pt x="524" y="1377"/>
                  </a:cubicBezTo>
                  <a:cubicBezTo>
                    <a:pt x="555" y="1349"/>
                    <a:pt x="574" y="1307"/>
                    <a:pt x="585" y="1262"/>
                  </a:cubicBezTo>
                  <a:cubicBezTo>
                    <a:pt x="598" y="1209"/>
                    <a:pt x="600" y="1157"/>
                    <a:pt x="600" y="1104"/>
                  </a:cubicBezTo>
                  <a:cubicBezTo>
                    <a:pt x="525" y="1030"/>
                    <a:pt x="500" y="951"/>
                    <a:pt x="474" y="853"/>
                  </a:cubicBezTo>
                  <a:cubicBezTo>
                    <a:pt x="439" y="835"/>
                    <a:pt x="417" y="822"/>
                    <a:pt x="402" y="783"/>
                  </a:cubicBezTo>
                  <a:cubicBezTo>
                    <a:pt x="392" y="760"/>
                    <a:pt x="390" y="733"/>
                    <a:pt x="394" y="707"/>
                  </a:cubicBezTo>
                  <a:cubicBezTo>
                    <a:pt x="488" y="657"/>
                    <a:pt x="576" y="587"/>
                    <a:pt x="642" y="504"/>
                  </a:cubicBezTo>
                  <a:cubicBezTo>
                    <a:pt x="778" y="653"/>
                    <a:pt x="912" y="677"/>
                    <a:pt x="1070" y="704"/>
                  </a:cubicBezTo>
                  <a:cubicBezTo>
                    <a:pt x="1088" y="707"/>
                    <a:pt x="1107" y="711"/>
                    <a:pt x="1126" y="715"/>
                  </a:cubicBezTo>
                  <a:cubicBezTo>
                    <a:pt x="1133" y="767"/>
                    <a:pt x="1111" y="820"/>
                    <a:pt x="1062" y="845"/>
                  </a:cubicBezTo>
                  <a:cubicBezTo>
                    <a:pt x="1046" y="853"/>
                    <a:pt x="1046" y="853"/>
                    <a:pt x="1046" y="853"/>
                  </a:cubicBezTo>
                  <a:cubicBezTo>
                    <a:pt x="1019" y="953"/>
                    <a:pt x="995" y="1029"/>
                    <a:pt x="919" y="1104"/>
                  </a:cubicBezTo>
                  <a:cubicBezTo>
                    <a:pt x="922" y="1191"/>
                    <a:pt x="924" y="1309"/>
                    <a:pt x="991" y="1373"/>
                  </a:cubicBezTo>
                  <a:cubicBezTo>
                    <a:pt x="965" y="1424"/>
                    <a:pt x="918" y="1460"/>
                    <a:pt x="862" y="1502"/>
                  </a:cubicBezTo>
                  <a:cubicBezTo>
                    <a:pt x="830" y="1527"/>
                    <a:pt x="795" y="1553"/>
                    <a:pt x="760" y="1585"/>
                  </a:cubicBezTo>
                  <a:cubicBezTo>
                    <a:pt x="723" y="1551"/>
                    <a:pt x="684" y="1521"/>
                    <a:pt x="648" y="1492"/>
                  </a:cubicBezTo>
                  <a:close/>
                  <a:moveTo>
                    <a:pt x="1025" y="1283"/>
                  </a:moveTo>
                  <a:cubicBezTo>
                    <a:pt x="1005" y="1240"/>
                    <a:pt x="1002" y="1183"/>
                    <a:pt x="1000" y="1136"/>
                  </a:cubicBezTo>
                  <a:cubicBezTo>
                    <a:pt x="1058" y="1072"/>
                    <a:pt x="1090" y="989"/>
                    <a:pt x="1114" y="907"/>
                  </a:cubicBezTo>
                  <a:cubicBezTo>
                    <a:pt x="1194" y="857"/>
                    <a:pt x="1224" y="758"/>
                    <a:pt x="1198" y="669"/>
                  </a:cubicBezTo>
                  <a:cubicBezTo>
                    <a:pt x="1191" y="646"/>
                    <a:pt x="1191" y="646"/>
                    <a:pt x="1191" y="646"/>
                  </a:cubicBezTo>
                  <a:cubicBezTo>
                    <a:pt x="1155" y="639"/>
                    <a:pt x="1120" y="632"/>
                    <a:pt x="1084" y="625"/>
                  </a:cubicBezTo>
                  <a:cubicBezTo>
                    <a:pt x="929" y="598"/>
                    <a:pt x="798" y="575"/>
                    <a:pt x="671" y="415"/>
                  </a:cubicBezTo>
                  <a:cubicBezTo>
                    <a:pt x="637" y="373"/>
                    <a:pt x="637" y="373"/>
                    <a:pt x="637" y="373"/>
                  </a:cubicBezTo>
                  <a:cubicBezTo>
                    <a:pt x="606" y="418"/>
                    <a:pt x="606" y="418"/>
                    <a:pt x="606" y="418"/>
                  </a:cubicBezTo>
                  <a:cubicBezTo>
                    <a:pt x="537" y="522"/>
                    <a:pt x="437" y="597"/>
                    <a:pt x="326" y="652"/>
                  </a:cubicBezTo>
                  <a:cubicBezTo>
                    <a:pt x="298" y="749"/>
                    <a:pt x="314" y="850"/>
                    <a:pt x="406" y="907"/>
                  </a:cubicBezTo>
                  <a:cubicBezTo>
                    <a:pt x="429" y="988"/>
                    <a:pt x="462" y="1073"/>
                    <a:pt x="520" y="1136"/>
                  </a:cubicBezTo>
                  <a:cubicBezTo>
                    <a:pt x="519" y="1168"/>
                    <a:pt x="516" y="1208"/>
                    <a:pt x="507" y="1243"/>
                  </a:cubicBezTo>
                  <a:cubicBezTo>
                    <a:pt x="504" y="1258"/>
                    <a:pt x="499" y="1271"/>
                    <a:pt x="493" y="1283"/>
                  </a:cubicBezTo>
                  <a:cubicBezTo>
                    <a:pt x="490" y="1293"/>
                    <a:pt x="414" y="1317"/>
                    <a:pt x="328" y="1343"/>
                  </a:cubicBezTo>
                  <a:cubicBezTo>
                    <a:pt x="275" y="1360"/>
                    <a:pt x="220" y="1377"/>
                    <a:pt x="169" y="1397"/>
                  </a:cubicBezTo>
                  <a:cubicBezTo>
                    <a:pt x="177" y="1360"/>
                    <a:pt x="175" y="1327"/>
                    <a:pt x="147" y="1318"/>
                  </a:cubicBezTo>
                  <a:cubicBezTo>
                    <a:pt x="94" y="1301"/>
                    <a:pt x="94" y="1301"/>
                    <a:pt x="94" y="1301"/>
                  </a:cubicBezTo>
                  <a:cubicBezTo>
                    <a:pt x="136" y="1245"/>
                    <a:pt x="182" y="1188"/>
                    <a:pt x="200" y="1120"/>
                  </a:cubicBezTo>
                  <a:cubicBezTo>
                    <a:pt x="206" y="1097"/>
                    <a:pt x="206" y="1079"/>
                    <a:pt x="202" y="1065"/>
                  </a:cubicBezTo>
                  <a:cubicBezTo>
                    <a:pt x="196" y="1045"/>
                    <a:pt x="178" y="1040"/>
                    <a:pt x="160" y="1040"/>
                  </a:cubicBezTo>
                  <a:cubicBezTo>
                    <a:pt x="95" y="1040"/>
                    <a:pt x="95" y="1040"/>
                    <a:pt x="95" y="1040"/>
                  </a:cubicBezTo>
                  <a:cubicBezTo>
                    <a:pt x="133" y="964"/>
                    <a:pt x="174" y="888"/>
                    <a:pt x="190" y="804"/>
                  </a:cubicBezTo>
                  <a:cubicBezTo>
                    <a:pt x="200" y="755"/>
                    <a:pt x="200" y="706"/>
                    <a:pt x="200" y="640"/>
                  </a:cubicBezTo>
                  <a:cubicBezTo>
                    <a:pt x="200" y="479"/>
                    <a:pt x="241" y="343"/>
                    <a:pt x="308" y="246"/>
                  </a:cubicBezTo>
                  <a:cubicBezTo>
                    <a:pt x="378" y="145"/>
                    <a:pt x="475" y="86"/>
                    <a:pt x="584" y="81"/>
                  </a:cubicBezTo>
                  <a:cubicBezTo>
                    <a:pt x="634" y="40"/>
                    <a:pt x="736" y="0"/>
                    <a:pt x="800" y="0"/>
                  </a:cubicBezTo>
                  <a:cubicBezTo>
                    <a:pt x="1197" y="0"/>
                    <a:pt x="1320" y="283"/>
                    <a:pt x="1320" y="640"/>
                  </a:cubicBezTo>
                  <a:cubicBezTo>
                    <a:pt x="1320" y="685"/>
                    <a:pt x="1318" y="723"/>
                    <a:pt x="1316" y="757"/>
                  </a:cubicBezTo>
                  <a:cubicBezTo>
                    <a:pt x="1310" y="857"/>
                    <a:pt x="1308" y="904"/>
                    <a:pt x="1392" y="1016"/>
                  </a:cubicBezTo>
                  <a:cubicBezTo>
                    <a:pt x="1425" y="1061"/>
                    <a:pt x="1425" y="1061"/>
                    <a:pt x="1425" y="1061"/>
                  </a:cubicBezTo>
                  <a:cubicBezTo>
                    <a:pt x="1372" y="1078"/>
                    <a:pt x="1372" y="1078"/>
                    <a:pt x="1372" y="1078"/>
                  </a:cubicBezTo>
                  <a:cubicBezTo>
                    <a:pt x="1350" y="1085"/>
                    <a:pt x="1328" y="1099"/>
                    <a:pt x="1324" y="1124"/>
                  </a:cubicBezTo>
                  <a:cubicBezTo>
                    <a:pt x="1323" y="1136"/>
                    <a:pt x="1325" y="1149"/>
                    <a:pt x="1330" y="1164"/>
                  </a:cubicBezTo>
                  <a:cubicBezTo>
                    <a:pt x="1339" y="1193"/>
                    <a:pt x="1361" y="1225"/>
                    <a:pt x="1388" y="1252"/>
                  </a:cubicBezTo>
                  <a:cubicBezTo>
                    <a:pt x="1427" y="1291"/>
                    <a:pt x="1427" y="1291"/>
                    <a:pt x="1427" y="1291"/>
                  </a:cubicBezTo>
                  <a:cubicBezTo>
                    <a:pt x="1378" y="1316"/>
                    <a:pt x="1378" y="1316"/>
                    <a:pt x="1378" y="1316"/>
                  </a:cubicBezTo>
                  <a:cubicBezTo>
                    <a:pt x="1354" y="1327"/>
                    <a:pt x="1355" y="1377"/>
                    <a:pt x="1357" y="1400"/>
                  </a:cubicBezTo>
                  <a:cubicBezTo>
                    <a:pt x="1304" y="1379"/>
                    <a:pt x="1246" y="1361"/>
                    <a:pt x="1192" y="1343"/>
                  </a:cubicBezTo>
                  <a:cubicBezTo>
                    <a:pt x="1105" y="1317"/>
                    <a:pt x="1028" y="1293"/>
                    <a:pt x="1025" y="12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3289">
                <a:defRPr/>
              </a:pPr>
              <a:endParaRPr lang="en-US" sz="10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393522" y="966062"/>
            <a:ext cx="936157" cy="687947"/>
            <a:chOff x="3363142" y="966062"/>
            <a:chExt cx="936157" cy="687947"/>
          </a:xfrm>
        </p:grpSpPr>
        <p:grpSp>
          <p:nvGrpSpPr>
            <p:cNvPr id="259" name="Group 258"/>
            <p:cNvGrpSpPr/>
            <p:nvPr/>
          </p:nvGrpSpPr>
          <p:grpSpPr>
            <a:xfrm>
              <a:off x="3363142" y="966062"/>
              <a:ext cx="936157" cy="687947"/>
              <a:chOff x="3363142" y="965762"/>
              <a:chExt cx="936157" cy="687947"/>
            </a:xfrm>
          </p:grpSpPr>
          <p:sp>
            <p:nvSpPr>
              <p:cNvPr id="261" name="Oval 260"/>
              <p:cNvSpPr/>
              <p:nvPr/>
            </p:nvSpPr>
            <p:spPr bwMode="gray">
              <a:xfrm>
                <a:off x="3457217" y="965762"/>
                <a:ext cx="679269" cy="629338"/>
              </a:xfrm>
              <a:prstGeom prst="ellipse">
                <a:avLst/>
              </a:prstGeom>
              <a:solidFill>
                <a:srgbClr val="F6D50F"/>
              </a:solidFill>
              <a:ln w="28575">
                <a:solidFill>
                  <a:srgbClr val="F6D5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2" name="Rounded Rectangle 261"/>
              <p:cNvSpPr/>
              <p:nvPr/>
            </p:nvSpPr>
            <p:spPr bwMode="gray">
              <a:xfrm>
                <a:off x="3363142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6D5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F6D50F"/>
                    </a:solidFill>
                    <a:cs typeface="Arial" pitchFamily="34" charset="0"/>
                  </a:rPr>
                  <a:t>Go Getta</a:t>
                </a:r>
              </a:p>
            </p:txBody>
          </p:sp>
        </p:grpSp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6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961" y="1027787"/>
              <a:ext cx="389780" cy="354699"/>
            </a:xfrm>
            <a:prstGeom prst="rect">
              <a:avLst/>
            </a:prstGeom>
          </p:spPr>
        </p:pic>
      </p:grpSp>
      <p:grpSp>
        <p:nvGrpSpPr>
          <p:cNvPr id="263" name="Group 262"/>
          <p:cNvGrpSpPr/>
          <p:nvPr/>
        </p:nvGrpSpPr>
        <p:grpSpPr>
          <a:xfrm>
            <a:off x="4647185" y="966062"/>
            <a:ext cx="936157" cy="687947"/>
            <a:chOff x="4606649" y="966062"/>
            <a:chExt cx="936157" cy="687947"/>
          </a:xfrm>
        </p:grpSpPr>
        <p:grpSp>
          <p:nvGrpSpPr>
            <p:cNvPr id="264" name="Group 263"/>
            <p:cNvGrpSpPr/>
            <p:nvPr/>
          </p:nvGrpSpPr>
          <p:grpSpPr>
            <a:xfrm>
              <a:off x="4606649" y="966062"/>
              <a:ext cx="936157" cy="687947"/>
              <a:chOff x="4606649" y="965762"/>
              <a:chExt cx="936157" cy="687947"/>
            </a:xfrm>
          </p:grpSpPr>
          <p:sp>
            <p:nvSpPr>
              <p:cNvPr id="266" name="Oval 265"/>
              <p:cNvSpPr/>
              <p:nvPr/>
            </p:nvSpPr>
            <p:spPr bwMode="gray">
              <a:xfrm>
                <a:off x="4718127" y="965762"/>
                <a:ext cx="679269" cy="629338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7" name="Rounded Rectangle 266"/>
              <p:cNvSpPr/>
              <p:nvPr/>
            </p:nvSpPr>
            <p:spPr bwMode="gray">
              <a:xfrm>
                <a:off x="4606649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E55A00"/>
                    </a:solidFill>
                    <a:cs typeface="Arial" pitchFamily="34" charset="0"/>
                  </a:rPr>
                  <a:t>Born Privileged</a:t>
                </a:r>
              </a:p>
            </p:txBody>
          </p:sp>
        </p:grpSp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18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516" y="976607"/>
              <a:ext cx="162361" cy="413576"/>
            </a:xfrm>
            <a:prstGeom prst="rect">
              <a:avLst/>
            </a:prstGeom>
          </p:spPr>
        </p:pic>
      </p:grpSp>
      <p:grpSp>
        <p:nvGrpSpPr>
          <p:cNvPr id="268" name="Group 267"/>
          <p:cNvGrpSpPr/>
          <p:nvPr/>
        </p:nvGrpSpPr>
        <p:grpSpPr>
          <a:xfrm>
            <a:off x="7154511" y="966062"/>
            <a:ext cx="936157" cy="687947"/>
            <a:chOff x="7132637" y="966062"/>
            <a:chExt cx="936157" cy="687947"/>
          </a:xfrm>
        </p:grpSpPr>
        <p:grpSp>
          <p:nvGrpSpPr>
            <p:cNvPr id="269" name="Group 268"/>
            <p:cNvGrpSpPr/>
            <p:nvPr/>
          </p:nvGrpSpPr>
          <p:grpSpPr>
            <a:xfrm>
              <a:off x="7132637" y="966062"/>
              <a:ext cx="936157" cy="687947"/>
              <a:chOff x="7132637" y="965762"/>
              <a:chExt cx="936157" cy="687947"/>
            </a:xfrm>
          </p:grpSpPr>
          <p:sp>
            <p:nvSpPr>
              <p:cNvPr id="273" name="Oval 272"/>
              <p:cNvSpPr/>
              <p:nvPr/>
            </p:nvSpPr>
            <p:spPr bwMode="gray">
              <a:xfrm>
                <a:off x="7239947" y="965762"/>
                <a:ext cx="679269" cy="62933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4" name="Rounded Rectangle 273"/>
              <p:cNvSpPr/>
              <p:nvPr/>
            </p:nvSpPr>
            <p:spPr bwMode="gray">
              <a:xfrm>
                <a:off x="7132637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007DC3"/>
                    </a:solidFill>
                    <a:cs typeface="Arial" pitchFamily="34" charset="0"/>
                  </a:rPr>
                  <a:t>Survivors</a:t>
                </a: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7316409" y="1023897"/>
              <a:ext cx="526343" cy="345023"/>
              <a:chOff x="7152337" y="3933699"/>
              <a:chExt cx="1058968" cy="763202"/>
            </a:xfrm>
          </p:grpSpPr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19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100000" contrast="-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2337" y="3933699"/>
                <a:ext cx="1058968" cy="763202"/>
              </a:xfrm>
              <a:prstGeom prst="rect">
                <a:avLst/>
              </a:prstGeom>
            </p:spPr>
          </p:pic>
          <p:sp>
            <p:nvSpPr>
              <p:cNvPr id="272" name="Oval 271"/>
              <p:cNvSpPr/>
              <p:nvPr/>
            </p:nvSpPr>
            <p:spPr bwMode="gray">
              <a:xfrm>
                <a:off x="7399576" y="3933699"/>
                <a:ext cx="11299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10915497" y="966062"/>
            <a:ext cx="936157" cy="687947"/>
            <a:chOff x="10894231" y="966062"/>
            <a:chExt cx="936157" cy="687947"/>
          </a:xfrm>
        </p:grpSpPr>
        <p:grpSp>
          <p:nvGrpSpPr>
            <p:cNvPr id="276" name="Group 275"/>
            <p:cNvGrpSpPr/>
            <p:nvPr/>
          </p:nvGrpSpPr>
          <p:grpSpPr>
            <a:xfrm>
              <a:off x="10894231" y="966062"/>
              <a:ext cx="936157" cy="687947"/>
              <a:chOff x="10894231" y="965762"/>
              <a:chExt cx="936157" cy="687947"/>
            </a:xfrm>
          </p:grpSpPr>
          <p:sp>
            <p:nvSpPr>
              <p:cNvPr id="278" name="Oval 277"/>
              <p:cNvSpPr/>
              <p:nvPr/>
            </p:nvSpPr>
            <p:spPr bwMode="gray">
              <a:xfrm>
                <a:off x="11022676" y="965762"/>
                <a:ext cx="679269" cy="6293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9" name="Rounded Rectangle 278"/>
              <p:cNvSpPr/>
              <p:nvPr/>
            </p:nvSpPr>
            <p:spPr bwMode="gray">
              <a:xfrm>
                <a:off x="10894231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9B1F23"/>
                    </a:solidFill>
                    <a:cs typeface="Arial" pitchFamily="34" charset="0"/>
                  </a:rPr>
                  <a:t>Professional Elite’s</a:t>
                </a:r>
              </a:p>
            </p:txBody>
          </p:sp>
        </p:grpSp>
        <p:pic>
          <p:nvPicPr>
            <p:cNvPr id="277" name="Picture 276"/>
            <p:cNvPicPr>
              <a:picLocks noChangeAspect="1"/>
            </p:cNvPicPr>
            <p:nvPr/>
          </p:nvPicPr>
          <p:blipFill rotWithShape="1">
            <a:blip r:embed="rId2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9634" y="987162"/>
              <a:ext cx="274408" cy="415640"/>
            </a:xfrm>
            <a:prstGeom prst="rect">
              <a:avLst/>
            </a:prstGeom>
          </p:spPr>
        </p:pic>
      </p:grpSp>
      <p:grpSp>
        <p:nvGrpSpPr>
          <p:cNvPr id="280" name="Group 279"/>
          <p:cNvGrpSpPr/>
          <p:nvPr/>
        </p:nvGrpSpPr>
        <p:grpSpPr>
          <a:xfrm>
            <a:off x="9661837" y="953320"/>
            <a:ext cx="936157" cy="700689"/>
            <a:chOff x="9666978" y="953320"/>
            <a:chExt cx="936157" cy="700689"/>
          </a:xfrm>
        </p:grpSpPr>
        <p:grpSp>
          <p:nvGrpSpPr>
            <p:cNvPr id="281" name="Group 280"/>
            <p:cNvGrpSpPr/>
            <p:nvPr/>
          </p:nvGrpSpPr>
          <p:grpSpPr>
            <a:xfrm>
              <a:off x="9666978" y="966062"/>
              <a:ext cx="936157" cy="687947"/>
              <a:chOff x="9666978" y="965762"/>
              <a:chExt cx="936157" cy="687947"/>
            </a:xfrm>
          </p:grpSpPr>
          <p:sp>
            <p:nvSpPr>
              <p:cNvPr id="283" name="Oval 282"/>
              <p:cNvSpPr/>
              <p:nvPr/>
            </p:nvSpPr>
            <p:spPr bwMode="gray">
              <a:xfrm>
                <a:off x="9761767" y="965762"/>
                <a:ext cx="679269" cy="629338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4" name="Rounded Rectangle 283"/>
              <p:cNvSpPr/>
              <p:nvPr/>
            </p:nvSpPr>
            <p:spPr bwMode="gray">
              <a:xfrm>
                <a:off x="9666978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DC291E"/>
                    </a:solidFill>
                    <a:cs typeface="Arial" pitchFamily="34" charset="0"/>
                  </a:rPr>
                  <a:t>Family Anchor</a:t>
                </a:r>
              </a:p>
            </p:txBody>
          </p:sp>
        </p:grpSp>
        <p:pic>
          <p:nvPicPr>
            <p:cNvPr id="282" name="Picture 281"/>
            <p:cNvPicPr>
              <a:picLocks noChangeAspect="1"/>
            </p:cNvPicPr>
            <p:nvPr/>
          </p:nvPicPr>
          <p:blipFill rotWithShape="1">
            <a:blip r:embed="rId2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3206" y="953320"/>
              <a:ext cx="194098" cy="437747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8408174" y="953320"/>
            <a:ext cx="936157" cy="700689"/>
            <a:chOff x="8414058" y="953320"/>
            <a:chExt cx="936157" cy="700689"/>
          </a:xfrm>
        </p:grpSpPr>
        <p:grpSp>
          <p:nvGrpSpPr>
            <p:cNvPr id="286" name="Group 285"/>
            <p:cNvGrpSpPr/>
            <p:nvPr/>
          </p:nvGrpSpPr>
          <p:grpSpPr>
            <a:xfrm>
              <a:off x="8414058" y="966062"/>
              <a:ext cx="936157" cy="687947"/>
              <a:chOff x="8414058" y="965762"/>
              <a:chExt cx="936157" cy="687947"/>
            </a:xfrm>
          </p:grpSpPr>
          <p:sp>
            <p:nvSpPr>
              <p:cNvPr id="288" name="Oval 287"/>
              <p:cNvSpPr/>
              <p:nvPr/>
            </p:nvSpPr>
            <p:spPr bwMode="gray">
              <a:xfrm>
                <a:off x="8500857" y="965762"/>
                <a:ext cx="679269" cy="62933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 bwMode="gray">
              <a:xfrm>
                <a:off x="8414058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264283"/>
                    </a:solidFill>
                    <a:cs typeface="Arial" pitchFamily="34" charset="0"/>
                  </a:rPr>
                  <a:t>True Blue</a:t>
                </a:r>
              </a:p>
            </p:txBody>
          </p:sp>
        </p:grpSp>
        <p:pic>
          <p:nvPicPr>
            <p:cNvPr id="287" name="Picture 286"/>
            <p:cNvPicPr>
              <a:picLocks noChangeAspect="1"/>
            </p:cNvPicPr>
            <p:nvPr/>
          </p:nvPicPr>
          <p:blipFill rotWithShape="1">
            <a:blip r:embed="rId2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8" t="1464" r="86920" b="69220"/>
            <a:stretch/>
          </p:blipFill>
          <p:spPr>
            <a:xfrm>
              <a:off x="8679256" y="953320"/>
              <a:ext cx="322470" cy="433667"/>
            </a:xfrm>
            <a:prstGeom prst="rect">
              <a:avLst/>
            </a:prstGeom>
          </p:spPr>
        </p:pic>
      </p:grpSp>
      <p:grpSp>
        <p:nvGrpSpPr>
          <p:cNvPr id="290" name="Group 289"/>
          <p:cNvGrpSpPr/>
          <p:nvPr/>
        </p:nvGrpSpPr>
        <p:grpSpPr>
          <a:xfrm>
            <a:off x="5900848" y="966062"/>
            <a:ext cx="936157" cy="687947"/>
            <a:chOff x="5882326" y="966062"/>
            <a:chExt cx="936157" cy="687947"/>
          </a:xfrm>
        </p:grpSpPr>
        <p:grpSp>
          <p:nvGrpSpPr>
            <p:cNvPr id="291" name="Group 290"/>
            <p:cNvGrpSpPr/>
            <p:nvPr/>
          </p:nvGrpSpPr>
          <p:grpSpPr>
            <a:xfrm>
              <a:off x="5882326" y="966062"/>
              <a:ext cx="936157" cy="687947"/>
              <a:chOff x="5882326" y="965762"/>
              <a:chExt cx="936157" cy="687947"/>
            </a:xfrm>
          </p:grpSpPr>
          <p:sp>
            <p:nvSpPr>
              <p:cNvPr id="293" name="Oval 292"/>
              <p:cNvSpPr/>
              <p:nvPr/>
            </p:nvSpPr>
            <p:spPr bwMode="gray">
              <a:xfrm>
                <a:off x="5979037" y="965762"/>
                <a:ext cx="679269" cy="629338"/>
              </a:xfrm>
              <a:prstGeom prst="ellipse">
                <a:avLst/>
              </a:prstGeom>
              <a:solidFill>
                <a:srgbClr val="7030A0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4" name="Rounded Rectangle 293"/>
              <p:cNvSpPr/>
              <p:nvPr/>
            </p:nvSpPr>
            <p:spPr bwMode="gray">
              <a:xfrm>
                <a:off x="5882326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7030A0"/>
                    </a:solidFill>
                    <a:cs typeface="Arial" pitchFamily="34" charset="0"/>
                  </a:rPr>
                  <a:t>Established Traditional’s</a:t>
                </a:r>
              </a:p>
            </p:txBody>
          </p:sp>
        </p:grp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00000" contras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3676" y="975313"/>
              <a:ext cx="427361" cy="427361"/>
            </a:xfrm>
            <a:prstGeom prst="rect">
              <a:avLst/>
            </a:prstGeom>
          </p:spPr>
        </p:pic>
      </p:grpSp>
      <p:sp>
        <p:nvSpPr>
          <p:cNvPr id="295" name="Rounded Rectangle 294"/>
          <p:cNvSpPr/>
          <p:nvPr/>
        </p:nvSpPr>
        <p:spPr bwMode="gray">
          <a:xfrm>
            <a:off x="2139859" y="1392574"/>
            <a:ext cx="929217" cy="2614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1000" b="1" dirty="0">
                <a:solidFill>
                  <a:srgbClr val="A2AD00"/>
                </a:solidFill>
                <a:cs typeface="Arial" pitchFamily="34" charset="0"/>
              </a:rPr>
              <a:t>Go </a:t>
            </a:r>
            <a:r>
              <a:rPr lang="en-US" sz="1000" b="1" dirty="0" err="1">
                <a:solidFill>
                  <a:srgbClr val="A2AD00"/>
                </a:solidFill>
                <a:cs typeface="Arial" pitchFamily="34" charset="0"/>
              </a:rPr>
              <a:t>Getta</a:t>
            </a:r>
            <a:endParaRPr lang="en-US" sz="1000" b="1" dirty="0">
              <a:solidFill>
                <a:srgbClr val="A2AD00"/>
              </a:solidFill>
              <a:cs typeface="Arial" pitchFamily="34" charset="0"/>
            </a:endParaRPr>
          </a:p>
        </p:txBody>
      </p:sp>
      <p:sp>
        <p:nvSpPr>
          <p:cNvPr id="296" name="Rounded Rectangle 295"/>
          <p:cNvSpPr/>
          <p:nvPr/>
        </p:nvSpPr>
        <p:spPr bwMode="gray">
          <a:xfrm>
            <a:off x="3399607" y="1402361"/>
            <a:ext cx="929217" cy="2614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6D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1000" b="1" dirty="0">
                <a:solidFill>
                  <a:srgbClr val="F6D50F"/>
                </a:solidFill>
                <a:cs typeface="Arial" pitchFamily="34" charset="0"/>
              </a:rPr>
              <a:t>Life Starter</a:t>
            </a:r>
          </a:p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500" b="1" dirty="0">
                <a:solidFill>
                  <a:srgbClr val="F6D50F"/>
                </a:solidFill>
                <a:cs typeface="Arial" pitchFamily="34" charset="0"/>
              </a:rPr>
              <a:t>Young Professional</a:t>
            </a:r>
          </a:p>
        </p:txBody>
      </p:sp>
      <p:sp>
        <p:nvSpPr>
          <p:cNvPr id="297" name="Title 1"/>
          <p:cNvSpPr>
            <a:spLocks noGrp="1"/>
          </p:cNvSpPr>
          <p:nvPr>
            <p:ph type="title"/>
          </p:nvPr>
        </p:nvSpPr>
        <p:spPr>
          <a:xfrm>
            <a:off x="400051" y="187647"/>
            <a:ext cx="9953624" cy="869629"/>
          </a:xfrm>
        </p:spPr>
        <p:txBody>
          <a:bodyPr>
            <a:normAutofit/>
          </a:bodyPr>
          <a:lstStyle/>
          <a:p>
            <a:pPr algn="l"/>
            <a:r>
              <a:rPr lang="en-ZA" sz="2400" dirty="0" smtClean="0"/>
              <a:t>We will need to understand the impact on our key consumer segments…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684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025" y="2062347"/>
            <a:ext cx="10176783" cy="306882"/>
          </a:xfrm>
          <a:prstGeom prst="rect">
            <a:avLst/>
          </a:prstGeom>
          <a:solidFill>
            <a:srgbClr val="ADADAD">
              <a:alpha val="2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792" tIns="60896" rIns="121792" bIns="60896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00" kern="0" dirty="0">
              <a:solidFill>
                <a:srgbClr val="000000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8525" y="2534197"/>
            <a:ext cx="1216397" cy="4009817"/>
          </a:xfrm>
          <a:prstGeom prst="rect">
            <a:avLst/>
          </a:prstGeom>
          <a:solidFill>
            <a:schemeClr val="tx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Mix gender, 18-24 years, LSM 9-10. (Live with parents who have money).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Drink to have fun and not as an escape from their struggles (don’t really have struggles!).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Not show </a:t>
            </a:r>
            <a:r>
              <a:rPr lang="en-US" sz="900" dirty="0" err="1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off’s</a:t>
            </a: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 but will drink top quality brands. They don’t care about tradition. Outward focused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02275" y="2534197"/>
            <a:ext cx="1216397" cy="4009817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Males, working, 30+ years, LSM 9-10 but also some LSM 7-8's.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Use computer (probably at work), trend watcher and influencer.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Likes to party and will take risks.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Is a trendy person (likes to look nice and has sophisticated tastes). 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5525" y="2534197"/>
            <a:ext cx="1216397" cy="4009817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Mix of gender, LSM 9-10, 30+ Years, working.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Providing for family is important to them, not interested in appearances, trends or fashions.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Not brand/status sensitive but have money.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Confident in social situations. Drink to relax but don’t loose control.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Religion isn't important to them.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5275" y="2534197"/>
            <a:ext cx="1216397" cy="4009817"/>
          </a:xfrm>
          <a:prstGeom prst="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Males, late 20's, working.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Religious beliefs are what define them. They don't care about partying, fashion, appearances or trends - they lead simple lives and like to be in control.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Want to better their lives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15" y="2064429"/>
            <a:ext cx="10091648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2025" y="2534197"/>
            <a:ext cx="1216397" cy="4009817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Mixed gender, 25-29 years, middle class.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They are traditional in honouring their culture but will have fun ONLY at home where no one can see and where they can loose control.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They will drink to help de-stress (escape struggles)and will stick to the same brand. 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8775" y="2534197"/>
            <a:ext cx="1216397" cy="4009817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40’s, equal gender, working but also not working.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Older in their way of thinking, not open to new things. Want to provide for their family and be healthy. Its all about what they have accomplished.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Keep to what they like and know with a focus on taste and time to appreciate their drinks. They are shy and drink to boost their confidence and admit to drinking on their own.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1775" y="2534197"/>
            <a:ext cx="1216397" cy="4009817"/>
          </a:xfrm>
          <a:prstGeom prst="rect">
            <a:avLst/>
          </a:prstGeom>
          <a:solidFill>
            <a:srgbClr val="F6D50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HelveticaNeueLT Std" pitchFamily="34" charset="0"/>
                <a:ea typeface="ＭＳ Ｐゴシック" pitchFamily="34" charset="-128"/>
              </a:rPr>
              <a:t>Confident male who is outgoing and confident.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HelveticaNeueLT Std" pitchFamily="34" charset="0"/>
                <a:ea typeface="ＭＳ Ｐゴシック" pitchFamily="34" charset="-128"/>
              </a:rPr>
              <a:t>Not shy of taking risks and individual focused. They are the first to adopt technology and other trends.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HelveticaNeueLT Std" pitchFamily="34" charset="0"/>
                <a:ea typeface="ＭＳ Ｐゴシック" pitchFamily="34" charset="-128"/>
              </a:rPr>
              <a:t>Family is important to them as well as their beliefs. Always on social media, updating their profiles.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HelveticaNeueLT Std" pitchFamily="34" charset="0"/>
                <a:ea typeface="ＭＳ Ｐゴシック" pitchFamily="34" charset="-128"/>
              </a:rPr>
              <a:t>Image is important and keeping up with appearances and trends - Living it up.</a:t>
            </a:r>
            <a:endParaRPr lang="en-GB" sz="900" dirty="0">
              <a:solidFill>
                <a:srgbClr val="000000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025" y="2534197"/>
            <a:ext cx="1216397" cy="4009817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Young female students, who are very shy and reserved/ respectful.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They are generally happy with what they have but admit that it’s a struggle. They  focus on their individual needs and are fashionable. </a:t>
            </a: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HelveticaNeueLT Std" pitchFamily="34" charset="0"/>
                <a:ea typeface="ＭＳ Ｐゴシック" pitchFamily="34" charset="-128"/>
              </a:rPr>
              <a:t>They would like to experience new things life has to offer and drink a top quality brand when they can afford it and prefer brands with tradition and history. </a:t>
            </a: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  <a:p>
            <a:pPr algn="ctr" defTabSz="949232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00" dirty="0">
              <a:solidFill>
                <a:srgbClr val="FFFFFF"/>
              </a:solidFill>
              <a:latin typeface="HelveticaNeueLT Std" pitchFamily="34" charset="0"/>
              <a:ea typeface="ＭＳ Ｐゴシック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9656" y="1248309"/>
            <a:ext cx="936157" cy="688247"/>
            <a:chOff x="2068300" y="965762"/>
            <a:chExt cx="936157" cy="688247"/>
          </a:xfrm>
        </p:grpSpPr>
        <p:sp>
          <p:nvSpPr>
            <p:cNvPr id="53" name="Oval 52"/>
            <p:cNvSpPr/>
            <p:nvPr/>
          </p:nvSpPr>
          <p:spPr bwMode="gray">
            <a:xfrm>
              <a:off x="2196307" y="965762"/>
              <a:ext cx="679269" cy="629338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289">
                <a:spcBef>
                  <a:spcPts val="300"/>
                </a:spcBef>
                <a:buFont typeface="Courier New" pitchFamily="49" charset="0"/>
                <a:buNone/>
                <a:defRPr/>
              </a:pPr>
              <a:endParaRPr lang="en-US" sz="16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 bwMode="gray">
            <a:xfrm>
              <a:off x="2068300" y="1395245"/>
              <a:ext cx="936157" cy="2587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289">
                <a:spcBef>
                  <a:spcPts val="300"/>
                </a:spcBef>
                <a:buFont typeface="Courier New" pitchFamily="49" charset="0"/>
                <a:buNone/>
                <a:defRPr/>
              </a:pPr>
              <a:r>
                <a:rPr lang="en-US" sz="800" b="1" dirty="0">
                  <a:solidFill>
                    <a:srgbClr val="A2AD00"/>
                  </a:solidFill>
                  <a:cs typeface="Arial" pitchFamily="34" charset="0"/>
                </a:rPr>
                <a:t>Go </a:t>
              </a:r>
              <a:r>
                <a:rPr lang="en-US" sz="800" b="1" dirty="0" err="1">
                  <a:solidFill>
                    <a:srgbClr val="A2AD00"/>
                  </a:solidFill>
                  <a:cs typeface="Arial" pitchFamily="34" charset="0"/>
                </a:rPr>
                <a:t>Getta</a:t>
              </a:r>
              <a:r>
                <a:rPr lang="en-US" sz="800" b="1" dirty="0">
                  <a:solidFill>
                    <a:srgbClr val="A2AD00"/>
                  </a:solidFill>
                  <a:cs typeface="Arial" pitchFamily="34" charset="0"/>
                </a:rPr>
                <a:t> </a:t>
              </a:r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 bwMode="auto">
            <a:xfrm>
              <a:off x="2532408" y="994675"/>
              <a:ext cx="193075" cy="208796"/>
              <a:chOff x="612" y="-295"/>
              <a:chExt cx="4544" cy="4914"/>
            </a:xfrm>
            <a:solidFill>
              <a:schemeClr val="bg1"/>
            </a:solidFill>
          </p:grpSpPr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612" y="-295"/>
                <a:ext cx="4544" cy="3591"/>
              </a:xfrm>
              <a:custGeom>
                <a:avLst/>
                <a:gdLst>
                  <a:gd name="T0" fmla="*/ 1304 w 1924"/>
                  <a:gd name="T1" fmla="*/ 212 h 1520"/>
                  <a:gd name="T2" fmla="*/ 1709 w 1924"/>
                  <a:gd name="T3" fmla="*/ 258 h 1520"/>
                  <a:gd name="T4" fmla="*/ 1843 w 1924"/>
                  <a:gd name="T5" fmla="*/ 630 h 1520"/>
                  <a:gd name="T6" fmla="*/ 1920 w 1924"/>
                  <a:gd name="T7" fmla="*/ 892 h 1520"/>
                  <a:gd name="T8" fmla="*/ 1794 w 1924"/>
                  <a:gd name="T9" fmla="*/ 1203 h 1520"/>
                  <a:gd name="T10" fmla="*/ 1562 w 1924"/>
                  <a:gd name="T11" fmla="*/ 1120 h 1520"/>
                  <a:gd name="T12" fmla="*/ 1202 w 1924"/>
                  <a:gd name="T13" fmla="*/ 1447 h 1520"/>
                  <a:gd name="T14" fmla="*/ 1068 w 1924"/>
                  <a:gd name="T15" fmla="*/ 1386 h 1520"/>
                  <a:gd name="T16" fmla="*/ 680 w 1924"/>
                  <a:gd name="T17" fmla="*/ 1520 h 1520"/>
                  <a:gd name="T18" fmla="*/ 232 w 1924"/>
                  <a:gd name="T19" fmla="*/ 1157 h 1520"/>
                  <a:gd name="T20" fmla="*/ 0 w 1924"/>
                  <a:gd name="T21" fmla="*/ 760 h 1520"/>
                  <a:gd name="T22" fmla="*/ 268 w 1924"/>
                  <a:gd name="T23" fmla="*/ 391 h 1520"/>
                  <a:gd name="T24" fmla="*/ 800 w 1924"/>
                  <a:gd name="T25" fmla="*/ 0 h 1520"/>
                  <a:gd name="T26" fmla="*/ 1304 w 1924"/>
                  <a:gd name="T27" fmla="*/ 212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4" h="1520">
                    <a:moveTo>
                      <a:pt x="1304" y="212"/>
                    </a:moveTo>
                    <a:cubicBezTo>
                      <a:pt x="1438" y="154"/>
                      <a:pt x="1593" y="168"/>
                      <a:pt x="1709" y="258"/>
                    </a:cubicBezTo>
                    <a:cubicBezTo>
                      <a:pt x="1826" y="347"/>
                      <a:pt x="1873" y="487"/>
                      <a:pt x="1843" y="630"/>
                    </a:cubicBezTo>
                    <a:cubicBezTo>
                      <a:pt x="1900" y="707"/>
                      <a:pt x="1924" y="799"/>
                      <a:pt x="1920" y="892"/>
                    </a:cubicBezTo>
                    <a:cubicBezTo>
                      <a:pt x="1914" y="1005"/>
                      <a:pt x="1869" y="1118"/>
                      <a:pt x="1794" y="1203"/>
                    </a:cubicBezTo>
                    <a:cubicBezTo>
                      <a:pt x="1731" y="1151"/>
                      <a:pt x="1650" y="1120"/>
                      <a:pt x="1562" y="1120"/>
                    </a:cubicBezTo>
                    <a:cubicBezTo>
                      <a:pt x="1376" y="1120"/>
                      <a:pt x="1218" y="1261"/>
                      <a:pt x="1202" y="1447"/>
                    </a:cubicBezTo>
                    <a:cubicBezTo>
                      <a:pt x="1153" y="1438"/>
                      <a:pt x="1106" y="1417"/>
                      <a:pt x="1068" y="1386"/>
                    </a:cubicBezTo>
                    <a:cubicBezTo>
                      <a:pt x="954" y="1485"/>
                      <a:pt x="830" y="1520"/>
                      <a:pt x="680" y="1520"/>
                    </a:cubicBezTo>
                    <a:cubicBezTo>
                      <a:pt x="476" y="1520"/>
                      <a:pt x="261" y="1365"/>
                      <a:pt x="232" y="1157"/>
                    </a:cubicBezTo>
                    <a:cubicBezTo>
                      <a:pt x="60" y="1090"/>
                      <a:pt x="0" y="935"/>
                      <a:pt x="0" y="760"/>
                    </a:cubicBezTo>
                    <a:cubicBezTo>
                      <a:pt x="0" y="597"/>
                      <a:pt x="109" y="437"/>
                      <a:pt x="268" y="391"/>
                    </a:cubicBezTo>
                    <a:cubicBezTo>
                      <a:pt x="310" y="153"/>
                      <a:pt x="572" y="0"/>
                      <a:pt x="800" y="0"/>
                    </a:cubicBezTo>
                    <a:cubicBezTo>
                      <a:pt x="990" y="0"/>
                      <a:pt x="1184" y="57"/>
                      <a:pt x="1304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2880" y="3674"/>
                <a:ext cx="944" cy="94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3635" y="2540"/>
                <a:ext cx="1323" cy="13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dk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289">
                  <a:defRPr/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Freeform 55"/>
            <p:cNvSpPr>
              <a:spLocks noChangeAspect="1" noEditPoints="1"/>
            </p:cNvSpPr>
            <p:nvPr/>
          </p:nvSpPr>
          <p:spPr bwMode="auto">
            <a:xfrm>
              <a:off x="2336371" y="1082486"/>
              <a:ext cx="223490" cy="300000"/>
            </a:xfrm>
            <a:custGeom>
              <a:avLst/>
              <a:gdLst>
                <a:gd name="T0" fmla="*/ 351 w 1520"/>
                <a:gd name="T1" fmla="*/ 1420 h 2040"/>
                <a:gd name="T2" fmla="*/ 598 w 1520"/>
                <a:gd name="T3" fmla="*/ 1555 h 2040"/>
                <a:gd name="T4" fmla="*/ 788 w 1520"/>
                <a:gd name="T5" fmla="*/ 1669 h 2040"/>
                <a:gd name="T6" fmla="*/ 1072 w 1520"/>
                <a:gd name="T7" fmla="*/ 1388 h 2040"/>
                <a:gd name="T8" fmla="*/ 1438 w 1520"/>
                <a:gd name="T9" fmla="*/ 1537 h 2040"/>
                <a:gd name="T10" fmla="*/ 1292 w 1520"/>
                <a:gd name="T11" fmla="*/ 1961 h 2040"/>
                <a:gd name="T12" fmla="*/ 227 w 1520"/>
                <a:gd name="T13" fmla="*/ 1961 h 2040"/>
                <a:gd name="T14" fmla="*/ 82 w 1520"/>
                <a:gd name="T15" fmla="*/ 1536 h 2040"/>
                <a:gd name="T16" fmla="*/ 524 w 1520"/>
                <a:gd name="T17" fmla="*/ 1377 h 2040"/>
                <a:gd name="T18" fmla="*/ 600 w 1520"/>
                <a:gd name="T19" fmla="*/ 1104 h 2040"/>
                <a:gd name="T20" fmla="*/ 402 w 1520"/>
                <a:gd name="T21" fmla="*/ 783 h 2040"/>
                <a:gd name="T22" fmla="*/ 642 w 1520"/>
                <a:gd name="T23" fmla="*/ 504 h 2040"/>
                <a:gd name="T24" fmla="*/ 1126 w 1520"/>
                <a:gd name="T25" fmla="*/ 715 h 2040"/>
                <a:gd name="T26" fmla="*/ 1046 w 1520"/>
                <a:gd name="T27" fmla="*/ 853 h 2040"/>
                <a:gd name="T28" fmla="*/ 991 w 1520"/>
                <a:gd name="T29" fmla="*/ 1373 h 2040"/>
                <a:gd name="T30" fmla="*/ 760 w 1520"/>
                <a:gd name="T31" fmla="*/ 1585 h 2040"/>
                <a:gd name="T32" fmla="*/ 1025 w 1520"/>
                <a:gd name="T33" fmla="*/ 1283 h 2040"/>
                <a:gd name="T34" fmla="*/ 1114 w 1520"/>
                <a:gd name="T35" fmla="*/ 907 h 2040"/>
                <a:gd name="T36" fmla="*/ 1191 w 1520"/>
                <a:gd name="T37" fmla="*/ 646 h 2040"/>
                <a:gd name="T38" fmla="*/ 671 w 1520"/>
                <a:gd name="T39" fmla="*/ 415 h 2040"/>
                <a:gd name="T40" fmla="*/ 606 w 1520"/>
                <a:gd name="T41" fmla="*/ 418 h 2040"/>
                <a:gd name="T42" fmla="*/ 406 w 1520"/>
                <a:gd name="T43" fmla="*/ 907 h 2040"/>
                <a:gd name="T44" fmla="*/ 507 w 1520"/>
                <a:gd name="T45" fmla="*/ 1243 h 2040"/>
                <a:gd name="T46" fmla="*/ 328 w 1520"/>
                <a:gd name="T47" fmla="*/ 1343 h 2040"/>
                <a:gd name="T48" fmla="*/ 147 w 1520"/>
                <a:gd name="T49" fmla="*/ 1318 h 2040"/>
                <a:gd name="T50" fmla="*/ 200 w 1520"/>
                <a:gd name="T51" fmla="*/ 1120 h 2040"/>
                <a:gd name="T52" fmla="*/ 160 w 1520"/>
                <a:gd name="T53" fmla="*/ 1040 h 2040"/>
                <a:gd name="T54" fmla="*/ 190 w 1520"/>
                <a:gd name="T55" fmla="*/ 804 h 2040"/>
                <a:gd name="T56" fmla="*/ 308 w 1520"/>
                <a:gd name="T57" fmla="*/ 246 h 2040"/>
                <a:gd name="T58" fmla="*/ 800 w 1520"/>
                <a:gd name="T59" fmla="*/ 0 h 2040"/>
                <a:gd name="T60" fmla="*/ 1316 w 1520"/>
                <a:gd name="T61" fmla="*/ 757 h 2040"/>
                <a:gd name="T62" fmla="*/ 1425 w 1520"/>
                <a:gd name="T63" fmla="*/ 1061 h 2040"/>
                <a:gd name="T64" fmla="*/ 1324 w 1520"/>
                <a:gd name="T65" fmla="*/ 1124 h 2040"/>
                <a:gd name="T66" fmla="*/ 1388 w 1520"/>
                <a:gd name="T67" fmla="*/ 1252 h 2040"/>
                <a:gd name="T68" fmla="*/ 1378 w 1520"/>
                <a:gd name="T69" fmla="*/ 1316 h 2040"/>
                <a:gd name="T70" fmla="*/ 1192 w 1520"/>
                <a:gd name="T71" fmla="*/ 1343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0" h="2040">
                  <a:moveTo>
                    <a:pt x="82" y="1536"/>
                  </a:moveTo>
                  <a:cubicBezTo>
                    <a:pt x="128" y="1490"/>
                    <a:pt x="249" y="1451"/>
                    <a:pt x="351" y="1420"/>
                  </a:cubicBezTo>
                  <a:cubicBezTo>
                    <a:pt x="384" y="1409"/>
                    <a:pt x="415" y="1400"/>
                    <a:pt x="444" y="1390"/>
                  </a:cubicBezTo>
                  <a:cubicBezTo>
                    <a:pt x="460" y="1447"/>
                    <a:pt x="524" y="1497"/>
                    <a:pt x="598" y="1555"/>
                  </a:cubicBezTo>
                  <a:cubicBezTo>
                    <a:pt x="642" y="1589"/>
                    <a:pt x="689" y="1627"/>
                    <a:pt x="731" y="1669"/>
                  </a:cubicBezTo>
                  <a:cubicBezTo>
                    <a:pt x="747" y="1684"/>
                    <a:pt x="772" y="1684"/>
                    <a:pt x="788" y="1669"/>
                  </a:cubicBezTo>
                  <a:cubicBezTo>
                    <a:pt x="830" y="1626"/>
                    <a:pt x="872" y="1594"/>
                    <a:pt x="910" y="1565"/>
                  </a:cubicBezTo>
                  <a:cubicBezTo>
                    <a:pt x="981" y="1512"/>
                    <a:pt x="1040" y="1467"/>
                    <a:pt x="1072" y="1388"/>
                  </a:cubicBezTo>
                  <a:cubicBezTo>
                    <a:pt x="1101" y="1399"/>
                    <a:pt x="1134" y="1409"/>
                    <a:pt x="1168" y="1420"/>
                  </a:cubicBezTo>
                  <a:cubicBezTo>
                    <a:pt x="1270" y="1451"/>
                    <a:pt x="1392" y="1491"/>
                    <a:pt x="1438" y="1537"/>
                  </a:cubicBezTo>
                  <a:cubicBezTo>
                    <a:pt x="1488" y="1588"/>
                    <a:pt x="1520" y="1657"/>
                    <a:pt x="1520" y="1760"/>
                  </a:cubicBezTo>
                  <a:cubicBezTo>
                    <a:pt x="1520" y="1852"/>
                    <a:pt x="1424" y="1917"/>
                    <a:pt x="1292" y="1961"/>
                  </a:cubicBezTo>
                  <a:cubicBezTo>
                    <a:pt x="1130" y="2015"/>
                    <a:pt x="908" y="2040"/>
                    <a:pt x="760" y="2040"/>
                  </a:cubicBezTo>
                  <a:cubicBezTo>
                    <a:pt x="611" y="2040"/>
                    <a:pt x="389" y="2015"/>
                    <a:pt x="227" y="1961"/>
                  </a:cubicBezTo>
                  <a:cubicBezTo>
                    <a:pt x="95" y="1917"/>
                    <a:pt x="0" y="1852"/>
                    <a:pt x="0" y="1760"/>
                  </a:cubicBezTo>
                  <a:cubicBezTo>
                    <a:pt x="0" y="1657"/>
                    <a:pt x="32" y="1587"/>
                    <a:pt x="82" y="1536"/>
                  </a:cubicBezTo>
                  <a:close/>
                  <a:moveTo>
                    <a:pt x="648" y="1492"/>
                  </a:moveTo>
                  <a:cubicBezTo>
                    <a:pt x="589" y="1446"/>
                    <a:pt x="539" y="1407"/>
                    <a:pt x="524" y="1377"/>
                  </a:cubicBezTo>
                  <a:cubicBezTo>
                    <a:pt x="555" y="1349"/>
                    <a:pt x="574" y="1307"/>
                    <a:pt x="585" y="1262"/>
                  </a:cubicBezTo>
                  <a:cubicBezTo>
                    <a:pt x="598" y="1209"/>
                    <a:pt x="600" y="1157"/>
                    <a:pt x="600" y="1104"/>
                  </a:cubicBezTo>
                  <a:cubicBezTo>
                    <a:pt x="525" y="1030"/>
                    <a:pt x="500" y="951"/>
                    <a:pt x="474" y="853"/>
                  </a:cubicBezTo>
                  <a:cubicBezTo>
                    <a:pt x="439" y="835"/>
                    <a:pt x="417" y="822"/>
                    <a:pt x="402" y="783"/>
                  </a:cubicBezTo>
                  <a:cubicBezTo>
                    <a:pt x="392" y="760"/>
                    <a:pt x="390" y="733"/>
                    <a:pt x="394" y="707"/>
                  </a:cubicBezTo>
                  <a:cubicBezTo>
                    <a:pt x="488" y="657"/>
                    <a:pt x="576" y="587"/>
                    <a:pt x="642" y="504"/>
                  </a:cubicBezTo>
                  <a:cubicBezTo>
                    <a:pt x="778" y="653"/>
                    <a:pt x="912" y="677"/>
                    <a:pt x="1070" y="704"/>
                  </a:cubicBezTo>
                  <a:cubicBezTo>
                    <a:pt x="1088" y="707"/>
                    <a:pt x="1107" y="711"/>
                    <a:pt x="1126" y="715"/>
                  </a:cubicBezTo>
                  <a:cubicBezTo>
                    <a:pt x="1133" y="767"/>
                    <a:pt x="1111" y="820"/>
                    <a:pt x="1062" y="845"/>
                  </a:cubicBezTo>
                  <a:cubicBezTo>
                    <a:pt x="1046" y="853"/>
                    <a:pt x="1046" y="853"/>
                    <a:pt x="1046" y="853"/>
                  </a:cubicBezTo>
                  <a:cubicBezTo>
                    <a:pt x="1019" y="953"/>
                    <a:pt x="995" y="1029"/>
                    <a:pt x="919" y="1104"/>
                  </a:cubicBezTo>
                  <a:cubicBezTo>
                    <a:pt x="922" y="1191"/>
                    <a:pt x="924" y="1309"/>
                    <a:pt x="991" y="1373"/>
                  </a:cubicBezTo>
                  <a:cubicBezTo>
                    <a:pt x="965" y="1424"/>
                    <a:pt x="918" y="1460"/>
                    <a:pt x="862" y="1502"/>
                  </a:cubicBezTo>
                  <a:cubicBezTo>
                    <a:pt x="830" y="1527"/>
                    <a:pt x="795" y="1553"/>
                    <a:pt x="760" y="1585"/>
                  </a:cubicBezTo>
                  <a:cubicBezTo>
                    <a:pt x="723" y="1551"/>
                    <a:pt x="684" y="1521"/>
                    <a:pt x="648" y="1492"/>
                  </a:cubicBezTo>
                  <a:close/>
                  <a:moveTo>
                    <a:pt x="1025" y="1283"/>
                  </a:moveTo>
                  <a:cubicBezTo>
                    <a:pt x="1005" y="1240"/>
                    <a:pt x="1002" y="1183"/>
                    <a:pt x="1000" y="1136"/>
                  </a:cubicBezTo>
                  <a:cubicBezTo>
                    <a:pt x="1058" y="1072"/>
                    <a:pt x="1090" y="989"/>
                    <a:pt x="1114" y="907"/>
                  </a:cubicBezTo>
                  <a:cubicBezTo>
                    <a:pt x="1194" y="857"/>
                    <a:pt x="1224" y="758"/>
                    <a:pt x="1198" y="669"/>
                  </a:cubicBezTo>
                  <a:cubicBezTo>
                    <a:pt x="1191" y="646"/>
                    <a:pt x="1191" y="646"/>
                    <a:pt x="1191" y="646"/>
                  </a:cubicBezTo>
                  <a:cubicBezTo>
                    <a:pt x="1155" y="639"/>
                    <a:pt x="1120" y="632"/>
                    <a:pt x="1084" y="625"/>
                  </a:cubicBezTo>
                  <a:cubicBezTo>
                    <a:pt x="929" y="598"/>
                    <a:pt x="798" y="575"/>
                    <a:pt x="671" y="415"/>
                  </a:cubicBezTo>
                  <a:cubicBezTo>
                    <a:pt x="637" y="373"/>
                    <a:pt x="637" y="373"/>
                    <a:pt x="637" y="373"/>
                  </a:cubicBezTo>
                  <a:cubicBezTo>
                    <a:pt x="606" y="418"/>
                    <a:pt x="606" y="418"/>
                    <a:pt x="606" y="418"/>
                  </a:cubicBezTo>
                  <a:cubicBezTo>
                    <a:pt x="537" y="522"/>
                    <a:pt x="437" y="597"/>
                    <a:pt x="326" y="652"/>
                  </a:cubicBezTo>
                  <a:cubicBezTo>
                    <a:pt x="298" y="749"/>
                    <a:pt x="314" y="850"/>
                    <a:pt x="406" y="907"/>
                  </a:cubicBezTo>
                  <a:cubicBezTo>
                    <a:pt x="429" y="988"/>
                    <a:pt x="462" y="1073"/>
                    <a:pt x="520" y="1136"/>
                  </a:cubicBezTo>
                  <a:cubicBezTo>
                    <a:pt x="519" y="1168"/>
                    <a:pt x="516" y="1208"/>
                    <a:pt x="507" y="1243"/>
                  </a:cubicBezTo>
                  <a:cubicBezTo>
                    <a:pt x="504" y="1258"/>
                    <a:pt x="499" y="1271"/>
                    <a:pt x="493" y="1283"/>
                  </a:cubicBezTo>
                  <a:cubicBezTo>
                    <a:pt x="490" y="1293"/>
                    <a:pt x="414" y="1317"/>
                    <a:pt x="328" y="1343"/>
                  </a:cubicBezTo>
                  <a:cubicBezTo>
                    <a:pt x="275" y="1360"/>
                    <a:pt x="220" y="1377"/>
                    <a:pt x="169" y="1397"/>
                  </a:cubicBezTo>
                  <a:cubicBezTo>
                    <a:pt x="177" y="1360"/>
                    <a:pt x="175" y="1327"/>
                    <a:pt x="147" y="1318"/>
                  </a:cubicBezTo>
                  <a:cubicBezTo>
                    <a:pt x="94" y="1301"/>
                    <a:pt x="94" y="1301"/>
                    <a:pt x="94" y="1301"/>
                  </a:cubicBezTo>
                  <a:cubicBezTo>
                    <a:pt x="136" y="1245"/>
                    <a:pt x="182" y="1188"/>
                    <a:pt x="200" y="1120"/>
                  </a:cubicBezTo>
                  <a:cubicBezTo>
                    <a:pt x="206" y="1097"/>
                    <a:pt x="206" y="1079"/>
                    <a:pt x="202" y="1065"/>
                  </a:cubicBezTo>
                  <a:cubicBezTo>
                    <a:pt x="196" y="1045"/>
                    <a:pt x="178" y="1040"/>
                    <a:pt x="160" y="1040"/>
                  </a:cubicBezTo>
                  <a:cubicBezTo>
                    <a:pt x="95" y="1040"/>
                    <a:pt x="95" y="1040"/>
                    <a:pt x="95" y="1040"/>
                  </a:cubicBezTo>
                  <a:cubicBezTo>
                    <a:pt x="133" y="964"/>
                    <a:pt x="174" y="888"/>
                    <a:pt x="190" y="804"/>
                  </a:cubicBezTo>
                  <a:cubicBezTo>
                    <a:pt x="200" y="755"/>
                    <a:pt x="200" y="706"/>
                    <a:pt x="200" y="640"/>
                  </a:cubicBezTo>
                  <a:cubicBezTo>
                    <a:pt x="200" y="479"/>
                    <a:pt x="241" y="343"/>
                    <a:pt x="308" y="246"/>
                  </a:cubicBezTo>
                  <a:cubicBezTo>
                    <a:pt x="378" y="145"/>
                    <a:pt x="475" y="86"/>
                    <a:pt x="584" y="81"/>
                  </a:cubicBezTo>
                  <a:cubicBezTo>
                    <a:pt x="634" y="40"/>
                    <a:pt x="736" y="0"/>
                    <a:pt x="800" y="0"/>
                  </a:cubicBezTo>
                  <a:cubicBezTo>
                    <a:pt x="1197" y="0"/>
                    <a:pt x="1320" y="283"/>
                    <a:pt x="1320" y="640"/>
                  </a:cubicBezTo>
                  <a:cubicBezTo>
                    <a:pt x="1320" y="685"/>
                    <a:pt x="1318" y="723"/>
                    <a:pt x="1316" y="757"/>
                  </a:cubicBezTo>
                  <a:cubicBezTo>
                    <a:pt x="1310" y="857"/>
                    <a:pt x="1308" y="904"/>
                    <a:pt x="1392" y="1016"/>
                  </a:cubicBezTo>
                  <a:cubicBezTo>
                    <a:pt x="1425" y="1061"/>
                    <a:pt x="1425" y="1061"/>
                    <a:pt x="1425" y="1061"/>
                  </a:cubicBezTo>
                  <a:cubicBezTo>
                    <a:pt x="1372" y="1078"/>
                    <a:pt x="1372" y="1078"/>
                    <a:pt x="1372" y="1078"/>
                  </a:cubicBezTo>
                  <a:cubicBezTo>
                    <a:pt x="1350" y="1085"/>
                    <a:pt x="1328" y="1099"/>
                    <a:pt x="1324" y="1124"/>
                  </a:cubicBezTo>
                  <a:cubicBezTo>
                    <a:pt x="1323" y="1136"/>
                    <a:pt x="1325" y="1149"/>
                    <a:pt x="1330" y="1164"/>
                  </a:cubicBezTo>
                  <a:cubicBezTo>
                    <a:pt x="1339" y="1193"/>
                    <a:pt x="1361" y="1225"/>
                    <a:pt x="1388" y="1252"/>
                  </a:cubicBezTo>
                  <a:cubicBezTo>
                    <a:pt x="1427" y="1291"/>
                    <a:pt x="1427" y="1291"/>
                    <a:pt x="1427" y="1291"/>
                  </a:cubicBezTo>
                  <a:cubicBezTo>
                    <a:pt x="1378" y="1316"/>
                    <a:pt x="1378" y="1316"/>
                    <a:pt x="1378" y="1316"/>
                  </a:cubicBezTo>
                  <a:cubicBezTo>
                    <a:pt x="1354" y="1327"/>
                    <a:pt x="1355" y="1377"/>
                    <a:pt x="1357" y="1400"/>
                  </a:cubicBezTo>
                  <a:cubicBezTo>
                    <a:pt x="1304" y="1379"/>
                    <a:pt x="1246" y="1361"/>
                    <a:pt x="1192" y="1343"/>
                  </a:cubicBezTo>
                  <a:cubicBezTo>
                    <a:pt x="1105" y="1317"/>
                    <a:pt x="1028" y="1293"/>
                    <a:pt x="1025" y="12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289">
                <a:defRPr/>
              </a:pPr>
              <a:endParaRPr lang="en-US" sz="10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3319" y="1248609"/>
            <a:ext cx="936157" cy="687947"/>
            <a:chOff x="3363142" y="966062"/>
            <a:chExt cx="936157" cy="687947"/>
          </a:xfrm>
        </p:grpSpPr>
        <p:grpSp>
          <p:nvGrpSpPr>
            <p:cNvPr id="49" name="Group 48"/>
            <p:cNvGrpSpPr/>
            <p:nvPr/>
          </p:nvGrpSpPr>
          <p:grpSpPr>
            <a:xfrm>
              <a:off x="3363142" y="966062"/>
              <a:ext cx="936157" cy="687947"/>
              <a:chOff x="3363142" y="965762"/>
              <a:chExt cx="936157" cy="687947"/>
            </a:xfrm>
          </p:grpSpPr>
          <p:sp>
            <p:nvSpPr>
              <p:cNvPr id="51" name="Oval 50"/>
              <p:cNvSpPr/>
              <p:nvPr/>
            </p:nvSpPr>
            <p:spPr bwMode="gray">
              <a:xfrm>
                <a:off x="3457217" y="965762"/>
                <a:ext cx="679269" cy="629338"/>
              </a:xfrm>
              <a:prstGeom prst="ellipse">
                <a:avLst/>
              </a:prstGeom>
              <a:solidFill>
                <a:srgbClr val="F6D50F"/>
              </a:solidFill>
              <a:ln w="28575">
                <a:solidFill>
                  <a:srgbClr val="F6D5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gray">
              <a:xfrm>
                <a:off x="3363142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6D5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F6D50F"/>
                    </a:solidFill>
                    <a:cs typeface="Arial" pitchFamily="34" charset="0"/>
                  </a:rPr>
                  <a:t>Go Getta</a:t>
                </a:r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961" y="1027787"/>
              <a:ext cx="389780" cy="3546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336982" y="1248609"/>
            <a:ext cx="936157" cy="687947"/>
            <a:chOff x="4606649" y="966062"/>
            <a:chExt cx="936157" cy="687947"/>
          </a:xfrm>
        </p:grpSpPr>
        <p:grpSp>
          <p:nvGrpSpPr>
            <p:cNvPr id="45" name="Group 44"/>
            <p:cNvGrpSpPr/>
            <p:nvPr/>
          </p:nvGrpSpPr>
          <p:grpSpPr>
            <a:xfrm>
              <a:off x="4606649" y="966062"/>
              <a:ext cx="936157" cy="687947"/>
              <a:chOff x="4606649" y="965762"/>
              <a:chExt cx="936157" cy="687947"/>
            </a:xfrm>
          </p:grpSpPr>
          <p:sp>
            <p:nvSpPr>
              <p:cNvPr id="47" name="Oval 46"/>
              <p:cNvSpPr/>
              <p:nvPr/>
            </p:nvSpPr>
            <p:spPr bwMode="gray">
              <a:xfrm>
                <a:off x="4718127" y="965762"/>
                <a:ext cx="679269" cy="629338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 bwMode="gray">
              <a:xfrm>
                <a:off x="4606649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E55A00"/>
                    </a:solidFill>
                    <a:cs typeface="Arial" pitchFamily="34" charset="0"/>
                  </a:rPr>
                  <a:t>Born Privileged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516" y="976607"/>
              <a:ext cx="162361" cy="41357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844308" y="1248609"/>
            <a:ext cx="936157" cy="687947"/>
            <a:chOff x="7132637" y="966062"/>
            <a:chExt cx="936157" cy="687947"/>
          </a:xfrm>
        </p:grpSpPr>
        <p:grpSp>
          <p:nvGrpSpPr>
            <p:cNvPr id="39" name="Group 38"/>
            <p:cNvGrpSpPr/>
            <p:nvPr/>
          </p:nvGrpSpPr>
          <p:grpSpPr>
            <a:xfrm>
              <a:off x="7132637" y="966062"/>
              <a:ext cx="936157" cy="687947"/>
              <a:chOff x="7132637" y="965762"/>
              <a:chExt cx="936157" cy="687947"/>
            </a:xfrm>
          </p:grpSpPr>
          <p:sp>
            <p:nvSpPr>
              <p:cNvPr id="43" name="Oval 42"/>
              <p:cNvSpPr/>
              <p:nvPr/>
            </p:nvSpPr>
            <p:spPr bwMode="gray">
              <a:xfrm>
                <a:off x="7239947" y="965762"/>
                <a:ext cx="679269" cy="629338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gray">
              <a:xfrm>
                <a:off x="7132637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007DC3"/>
                    </a:solidFill>
                    <a:cs typeface="Arial" pitchFamily="34" charset="0"/>
                  </a:rPr>
                  <a:t>Survivors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316409" y="1023897"/>
              <a:ext cx="526343" cy="345023"/>
              <a:chOff x="7152337" y="3933699"/>
              <a:chExt cx="1058968" cy="76320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 contrast="-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2337" y="3933699"/>
                <a:ext cx="1058968" cy="763202"/>
              </a:xfrm>
              <a:prstGeom prst="rect">
                <a:avLst/>
              </a:prstGeom>
            </p:spPr>
          </p:pic>
          <p:sp>
            <p:nvSpPr>
              <p:cNvPr id="42" name="Oval 41"/>
              <p:cNvSpPr/>
              <p:nvPr/>
            </p:nvSpPr>
            <p:spPr bwMode="gray">
              <a:xfrm>
                <a:off x="7399576" y="3933699"/>
                <a:ext cx="112990" cy="91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605294" y="1248609"/>
            <a:ext cx="936157" cy="687947"/>
            <a:chOff x="10894231" y="966062"/>
            <a:chExt cx="936157" cy="687947"/>
          </a:xfrm>
        </p:grpSpPr>
        <p:grpSp>
          <p:nvGrpSpPr>
            <p:cNvPr id="35" name="Group 34"/>
            <p:cNvGrpSpPr/>
            <p:nvPr/>
          </p:nvGrpSpPr>
          <p:grpSpPr>
            <a:xfrm>
              <a:off x="10894231" y="966062"/>
              <a:ext cx="936157" cy="687947"/>
              <a:chOff x="10894231" y="965762"/>
              <a:chExt cx="936157" cy="687947"/>
            </a:xfrm>
          </p:grpSpPr>
          <p:sp>
            <p:nvSpPr>
              <p:cNvPr id="37" name="Oval 36"/>
              <p:cNvSpPr/>
              <p:nvPr/>
            </p:nvSpPr>
            <p:spPr bwMode="gray">
              <a:xfrm>
                <a:off x="11022676" y="965762"/>
                <a:ext cx="679269" cy="629338"/>
              </a:xfrm>
              <a:prstGeom prst="ellipse">
                <a:avLst/>
              </a:prstGeom>
              <a:solidFill>
                <a:schemeClr val="accent5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 bwMode="gray">
              <a:xfrm>
                <a:off x="10894231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9B1F23"/>
                    </a:solidFill>
                    <a:cs typeface="Arial" pitchFamily="34" charset="0"/>
                  </a:rPr>
                  <a:t>Professional Elite’s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69634" y="987162"/>
              <a:ext cx="274408" cy="41564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351634" y="1235867"/>
            <a:ext cx="936157" cy="700689"/>
            <a:chOff x="9666978" y="953320"/>
            <a:chExt cx="936157" cy="700689"/>
          </a:xfrm>
        </p:grpSpPr>
        <p:grpSp>
          <p:nvGrpSpPr>
            <p:cNvPr id="31" name="Group 30"/>
            <p:cNvGrpSpPr/>
            <p:nvPr/>
          </p:nvGrpSpPr>
          <p:grpSpPr>
            <a:xfrm>
              <a:off x="9666978" y="966062"/>
              <a:ext cx="936157" cy="687947"/>
              <a:chOff x="9666978" y="965762"/>
              <a:chExt cx="936157" cy="687947"/>
            </a:xfrm>
          </p:grpSpPr>
          <p:sp>
            <p:nvSpPr>
              <p:cNvPr id="33" name="Oval 32"/>
              <p:cNvSpPr/>
              <p:nvPr/>
            </p:nvSpPr>
            <p:spPr bwMode="gray">
              <a:xfrm>
                <a:off x="9761767" y="965762"/>
                <a:ext cx="679269" cy="629338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 bwMode="gray">
              <a:xfrm>
                <a:off x="9666978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DC291E"/>
                    </a:solidFill>
                    <a:cs typeface="Arial" pitchFamily="34" charset="0"/>
                  </a:rPr>
                  <a:t>Family Anchor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13206" y="953320"/>
              <a:ext cx="194098" cy="4377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097971" y="1235867"/>
            <a:ext cx="936157" cy="700689"/>
            <a:chOff x="8414058" y="953320"/>
            <a:chExt cx="936157" cy="700689"/>
          </a:xfrm>
        </p:grpSpPr>
        <p:grpSp>
          <p:nvGrpSpPr>
            <p:cNvPr id="27" name="Group 26"/>
            <p:cNvGrpSpPr/>
            <p:nvPr/>
          </p:nvGrpSpPr>
          <p:grpSpPr>
            <a:xfrm>
              <a:off x="8414058" y="966062"/>
              <a:ext cx="936157" cy="687947"/>
              <a:chOff x="8414058" y="965762"/>
              <a:chExt cx="936157" cy="687947"/>
            </a:xfrm>
          </p:grpSpPr>
          <p:sp>
            <p:nvSpPr>
              <p:cNvPr id="29" name="Oval 28"/>
              <p:cNvSpPr/>
              <p:nvPr/>
            </p:nvSpPr>
            <p:spPr bwMode="gray">
              <a:xfrm>
                <a:off x="8500857" y="965762"/>
                <a:ext cx="679269" cy="62933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gray">
              <a:xfrm>
                <a:off x="8414058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264283"/>
                    </a:solidFill>
                    <a:cs typeface="Arial" pitchFamily="34" charset="0"/>
                  </a:rPr>
                  <a:t>True Blue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8" t="1464" r="86920" b="69220"/>
            <a:stretch/>
          </p:blipFill>
          <p:spPr>
            <a:xfrm>
              <a:off x="8679256" y="953320"/>
              <a:ext cx="322470" cy="43366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90645" y="1248609"/>
            <a:ext cx="936157" cy="687947"/>
            <a:chOff x="5882326" y="966062"/>
            <a:chExt cx="936157" cy="687947"/>
          </a:xfrm>
        </p:grpSpPr>
        <p:grpSp>
          <p:nvGrpSpPr>
            <p:cNvPr id="23" name="Group 22"/>
            <p:cNvGrpSpPr/>
            <p:nvPr/>
          </p:nvGrpSpPr>
          <p:grpSpPr>
            <a:xfrm>
              <a:off x="5882326" y="966062"/>
              <a:ext cx="936157" cy="687947"/>
              <a:chOff x="5882326" y="965762"/>
              <a:chExt cx="936157" cy="687947"/>
            </a:xfrm>
          </p:grpSpPr>
          <p:sp>
            <p:nvSpPr>
              <p:cNvPr id="25" name="Oval 24"/>
              <p:cNvSpPr/>
              <p:nvPr/>
            </p:nvSpPr>
            <p:spPr bwMode="gray">
              <a:xfrm>
                <a:off x="5979037" y="965762"/>
                <a:ext cx="679269" cy="629338"/>
              </a:xfrm>
              <a:prstGeom prst="ellipse">
                <a:avLst/>
              </a:prstGeom>
              <a:solidFill>
                <a:srgbClr val="7030A0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endParaRPr lang="en-US" sz="16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 bwMode="gray">
              <a:xfrm>
                <a:off x="5882326" y="1394945"/>
                <a:ext cx="936157" cy="25876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289">
                  <a:spcBef>
                    <a:spcPts val="300"/>
                  </a:spcBef>
                  <a:buFont typeface="Courier New" pitchFamily="49" charset="0"/>
                  <a:buNone/>
                  <a:defRPr/>
                </a:pPr>
                <a:r>
                  <a:rPr lang="en-US" sz="800" b="1" dirty="0">
                    <a:solidFill>
                      <a:srgbClr val="7030A0"/>
                    </a:solidFill>
                    <a:cs typeface="Arial" pitchFamily="34" charset="0"/>
                  </a:rPr>
                  <a:t>Established Traditional’s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 contras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3676" y="975313"/>
              <a:ext cx="427361" cy="427361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 bwMode="gray">
          <a:xfrm>
            <a:off x="829656" y="1675121"/>
            <a:ext cx="929217" cy="2614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1000" b="1" dirty="0">
                <a:solidFill>
                  <a:srgbClr val="A2AD00"/>
                </a:solidFill>
                <a:cs typeface="Arial" pitchFamily="34" charset="0"/>
              </a:rPr>
              <a:t>Go </a:t>
            </a:r>
            <a:r>
              <a:rPr lang="en-US" sz="1000" b="1" dirty="0" err="1">
                <a:solidFill>
                  <a:srgbClr val="A2AD00"/>
                </a:solidFill>
                <a:cs typeface="Arial" pitchFamily="34" charset="0"/>
              </a:rPr>
              <a:t>Getta</a:t>
            </a:r>
            <a:endParaRPr lang="en-US" sz="1000" b="1" dirty="0">
              <a:solidFill>
                <a:srgbClr val="A2AD00"/>
              </a:solidFill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gray">
          <a:xfrm>
            <a:off x="2089404" y="1684908"/>
            <a:ext cx="929217" cy="2614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6D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1000" b="1" dirty="0">
                <a:solidFill>
                  <a:srgbClr val="F6D50F"/>
                </a:solidFill>
                <a:cs typeface="Arial" pitchFamily="34" charset="0"/>
              </a:rPr>
              <a:t>Life Starter</a:t>
            </a:r>
          </a:p>
          <a:p>
            <a:pPr algn="ctr" defTabSz="913289">
              <a:spcBef>
                <a:spcPts val="300"/>
              </a:spcBef>
              <a:buFont typeface="Courier New" pitchFamily="49" charset="0"/>
              <a:buNone/>
            </a:pPr>
            <a:r>
              <a:rPr lang="en-US" sz="500" b="1" dirty="0">
                <a:solidFill>
                  <a:srgbClr val="F6D50F"/>
                </a:solidFill>
                <a:cs typeface="Arial" pitchFamily="34" charset="0"/>
              </a:rPr>
              <a:t>Young Professional</a:t>
            </a:r>
          </a:p>
        </p:txBody>
      </p:sp>
      <p:sp>
        <p:nvSpPr>
          <p:cNvPr id="152" name="Title 1"/>
          <p:cNvSpPr>
            <a:spLocks noGrp="1"/>
          </p:cNvSpPr>
          <p:nvPr>
            <p:ph type="title"/>
          </p:nvPr>
        </p:nvSpPr>
        <p:spPr>
          <a:xfrm>
            <a:off x="400051" y="187647"/>
            <a:ext cx="9953624" cy="869629"/>
          </a:xfrm>
        </p:spPr>
        <p:txBody>
          <a:bodyPr>
            <a:normAutofit/>
          </a:bodyPr>
          <a:lstStyle/>
          <a:p>
            <a:pPr algn="l"/>
            <a:r>
              <a:rPr lang="en-ZA" sz="2400" dirty="0" smtClean="0"/>
              <a:t>And how it changes their values, attitudes, behaviours and needs.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619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48814</TotalTime>
  <Words>3198</Words>
  <Application>Microsoft Office PowerPoint</Application>
  <PresentationFormat>Widescreen</PresentationFormat>
  <Paragraphs>512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HelveticaNeueLT Std</vt:lpstr>
      <vt:lpstr>Tahoma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Covid-19 Impact Questions: </vt:lpstr>
      <vt:lpstr>Covid 19 Impact Timeline </vt:lpstr>
      <vt:lpstr>Covid’s will have a broad impact on consumer psychographics, needs and behaviours  </vt:lpstr>
      <vt:lpstr>Covid Namibian Societal Impact</vt:lpstr>
      <vt:lpstr>We will need to understand the impact on our key consumer segments…</vt:lpstr>
      <vt:lpstr>And how it changes their values, attitudes, behaviours and needs. </vt:lpstr>
      <vt:lpstr>Covid’s impact on trends will lead to a range of opportunities and risks</vt:lpstr>
      <vt:lpstr>For every trend there is a counter trend and it is critical to understand where are target consumers are positioned across these. </vt:lpstr>
      <vt:lpstr>Identifying key trends into the New Normal</vt:lpstr>
      <vt:lpstr>Uncertain world  Dramatic shift from a known, familiar, predictable and comfortable world to a world out of control – an unfamiliar world of uncertainty, fear, vulnerability, unpredictability and loss of foundational support structures. </vt:lpstr>
      <vt:lpstr>Interconnectedness Democratization of illness, uncertainty, financial stress, social impact and insecurity reinforces our interconnectedness and forces us to confront social structures and issues </vt:lpstr>
      <vt:lpstr>Virtual World  Acceleration of digital technology as a massive force for good, and evil </vt:lpstr>
      <vt:lpstr>Fragile Earth Recognition of the perilous state of earth,  the human impact on her and the urgent need to act before it’s too late. </vt:lpstr>
      <vt:lpstr>Health and Wellness  Renewed focus on our interconnected health and wellness and what it means in the post Covid world </vt:lpstr>
      <vt:lpstr>PowerPoint Presentation</vt:lpstr>
      <vt:lpstr>Connecting Dots Discovering Opportunities </vt:lpstr>
      <vt:lpstr>Connecting Dots </vt:lpstr>
      <vt:lpstr>Connecting Dots</vt:lpstr>
      <vt:lpstr>Connecting Dots</vt:lpstr>
      <vt:lpstr>Connecting Dots</vt:lpstr>
      <vt:lpstr>Connecting Dots</vt:lpstr>
      <vt:lpstr>Connecting Dots</vt:lpstr>
      <vt:lpstr>Brand Marketing principles in the new world Some thoughts </vt:lpstr>
      <vt:lpstr>PowerPoint Presentation</vt:lpstr>
      <vt:lpstr>Brand Marketing Principles in the new normal – what you should do?</vt:lpstr>
      <vt:lpstr>Some thoughts as to Brand Marketing Principles in the new normal – what you should not do?</vt:lpstr>
      <vt:lpstr>Thank You Thoughts, Comments and Questions? </vt:lpstr>
      <vt:lpstr>PowerPoint Presentation</vt:lpstr>
      <vt:lpstr>Post-Webinar Survey</vt:lpstr>
      <vt:lpstr>Key Trend Descriptions</vt:lpstr>
      <vt:lpstr>Key trends : Likely vs Impact</vt:lpstr>
    </vt:vector>
  </TitlesOfParts>
  <Company>Weathermen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Chrisna Basson</dc:creator>
  <cp:lastModifiedBy>Anton Twigg</cp:lastModifiedBy>
  <cp:revision>521</cp:revision>
  <cp:lastPrinted>2019-06-04T11:17:00Z</cp:lastPrinted>
  <dcterms:created xsi:type="dcterms:W3CDTF">2017-04-05T10:39:26Z</dcterms:created>
  <dcterms:modified xsi:type="dcterms:W3CDTF">2020-04-28T09:55:20Z</dcterms:modified>
</cp:coreProperties>
</file>